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53"/>
  </p:notesMasterIdLst>
  <p:sldIdLst>
    <p:sldId id="256" r:id="rId2"/>
    <p:sldId id="257" r:id="rId3"/>
    <p:sldId id="330" r:id="rId4"/>
    <p:sldId id="327" r:id="rId5"/>
    <p:sldId id="328" r:id="rId6"/>
    <p:sldId id="258" r:id="rId7"/>
    <p:sldId id="310" r:id="rId8"/>
    <p:sldId id="259" r:id="rId9"/>
    <p:sldId id="260" r:id="rId10"/>
    <p:sldId id="335" r:id="rId11"/>
    <p:sldId id="263" r:id="rId12"/>
    <p:sldId id="336" r:id="rId13"/>
    <p:sldId id="264" r:id="rId14"/>
    <p:sldId id="266" r:id="rId15"/>
    <p:sldId id="303" r:id="rId16"/>
    <p:sldId id="329" r:id="rId17"/>
    <p:sldId id="337" r:id="rId18"/>
    <p:sldId id="304" r:id="rId19"/>
    <p:sldId id="305" r:id="rId20"/>
    <p:sldId id="306" r:id="rId21"/>
    <p:sldId id="334" r:id="rId22"/>
    <p:sldId id="316" r:id="rId23"/>
    <p:sldId id="318" r:id="rId24"/>
    <p:sldId id="319" r:id="rId25"/>
    <p:sldId id="332" r:id="rId26"/>
    <p:sldId id="321" r:id="rId27"/>
    <p:sldId id="322" r:id="rId28"/>
    <p:sldId id="323" r:id="rId29"/>
    <p:sldId id="267" r:id="rId30"/>
    <p:sldId id="278" r:id="rId31"/>
    <p:sldId id="281" r:id="rId32"/>
    <p:sldId id="325" r:id="rId33"/>
    <p:sldId id="326" r:id="rId34"/>
    <p:sldId id="291" r:id="rId35"/>
    <p:sldId id="285" r:id="rId36"/>
    <p:sldId id="286" r:id="rId37"/>
    <p:sldId id="287" r:id="rId38"/>
    <p:sldId id="288" r:id="rId39"/>
    <p:sldId id="289" r:id="rId40"/>
    <p:sldId id="290" r:id="rId41"/>
    <p:sldId id="292" r:id="rId42"/>
    <p:sldId id="295" r:id="rId43"/>
    <p:sldId id="282" r:id="rId44"/>
    <p:sldId id="293" r:id="rId45"/>
    <p:sldId id="294" r:id="rId46"/>
    <p:sldId id="302" r:id="rId47"/>
    <p:sldId id="296" r:id="rId48"/>
    <p:sldId id="297" r:id="rId49"/>
    <p:sldId id="298" r:id="rId50"/>
    <p:sldId id="299" r:id="rId51"/>
    <p:sldId id="331" r:id="rId5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50D"/>
    <a:srgbClr val="FF9966"/>
    <a:srgbClr val="CC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62" autoAdjust="0"/>
    <p:restoredTop sz="86416" autoAdjust="0"/>
  </p:normalViewPr>
  <p:slideViewPr>
    <p:cSldViewPr>
      <p:cViewPr>
        <p:scale>
          <a:sx n="77" d="100"/>
          <a:sy n="77" d="100"/>
        </p:scale>
        <p:origin x="-677" y="314"/>
      </p:cViewPr>
      <p:guideLst>
        <p:guide orient="horz" pos="2160"/>
        <p:guide pos="2880"/>
      </p:guideLst>
    </p:cSldViewPr>
  </p:slideViewPr>
  <p:outlineViewPr>
    <p:cViewPr>
      <p:scale>
        <a:sx n="33" d="100"/>
        <a:sy n="33" d="100"/>
      </p:scale>
      <p:origin x="0" y="34536"/>
    </p:cViewPr>
  </p:outlineViewPr>
  <p:notesTextViewPr>
    <p:cViewPr>
      <p:scale>
        <a:sx n="100" d="100"/>
        <a:sy n="100" d="100"/>
      </p:scale>
      <p:origin x="0" y="0"/>
    </p:cViewPr>
  </p:notesTextViewPr>
  <p:sorterViewPr>
    <p:cViewPr>
      <p:scale>
        <a:sx n="99" d="100"/>
        <a:sy n="99" d="100"/>
      </p:scale>
      <p:origin x="0" y="1059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E6A766-C5F3-415B-89BD-1CFAFCCAAADF}" type="datetimeFigureOut">
              <a:rPr lang="zh-CN" altLang="en-US" smtClean="0"/>
              <a:pPr/>
              <a:t>2016/7/28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9F4BDB-BF6D-47E3-A6BF-568E51EAD4F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488CED57-D447-4C19-9BCC-AC1D1D96E85B}" type="datetime1">
              <a:rPr lang="zh-CN" altLang="en-US" smtClean="0"/>
              <a:pPr/>
              <a:t>2016/7/28</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CD3376B9-F84B-400E-8B31-8803F67FB84A}" type="datetime1">
              <a:rPr lang="zh-CN" altLang="en-US" smtClean="0"/>
              <a:pPr/>
              <a:t>2016/7/28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0CFDACE-6167-43DA-8770-B9219D2E006A}" type="datetime1">
              <a:rPr lang="zh-CN" altLang="en-US" smtClean="0"/>
              <a:pPr/>
              <a:t>2016/7/28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EB05786D-2CCC-4DCF-A58E-EEADD985AF2A}" type="datetime1">
              <a:rPr lang="zh-CN" altLang="en-US" smtClean="0"/>
              <a:pPr/>
              <a:t>2016/7/28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FE49CAD7-D90B-40AD-944D-FC6D03C82F68}" type="datetime1">
              <a:rPr lang="zh-CN" altLang="en-US" smtClean="0"/>
              <a:pPr/>
              <a:t>2016/7/28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981A6963-7A0C-40D2-962F-1E1E252B6D18}" type="datetime1">
              <a:rPr lang="zh-CN" altLang="en-US" smtClean="0"/>
              <a:pPr/>
              <a:t>2016/7/28</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ABFC9B46-42D4-468B-9C96-97C76B90C8A3}" type="datetime1">
              <a:rPr lang="zh-CN" altLang="en-US" smtClean="0"/>
              <a:pPr/>
              <a:t>2016/7/28</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10589D39-F968-4F7C-A7A4-F31904E99A61}" type="datetime1">
              <a:rPr lang="zh-CN" altLang="en-US" smtClean="0"/>
              <a:pPr/>
              <a:t>2016/7/28</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73D6F021-89FB-4A07-A75D-8AA4EF9EFEED}" type="datetime1">
              <a:rPr lang="zh-CN" altLang="en-US" smtClean="0"/>
              <a:pPr/>
              <a:t>2016/7/28</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CE007ED2-E64F-4F4C-8337-8BCCD8A5C5E0}" type="datetime1">
              <a:rPr lang="zh-CN" altLang="en-US" smtClean="0"/>
              <a:pPr/>
              <a:t>2016/7/28</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CFB7B26-A972-4340-9039-D0D45DCA93C3}" type="datetime1">
              <a:rPr lang="zh-CN" altLang="en-US" smtClean="0"/>
              <a:pPr/>
              <a:t>2016/7/28</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68468EB-F5FC-4266-8CA8-DEAEA34BEF37}" type="datetime1">
              <a:rPr lang="zh-CN" altLang="en-US" smtClean="0"/>
              <a:pPr/>
              <a:t>2016/7/28</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32.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00034" y="1214422"/>
            <a:ext cx="7772400" cy="1876428"/>
          </a:xfrm>
        </p:spPr>
        <p:txBody>
          <a:bodyPr/>
          <a:lstStyle/>
          <a:p>
            <a:r>
              <a:rPr lang="zh-CN" altLang="en-US" b="1" dirty="0" smtClean="0"/>
              <a:t>预防医学与公共卫生</a:t>
            </a:r>
            <a:endParaRPr lang="zh-CN" altLang="en-US" b="1" dirty="0"/>
          </a:p>
        </p:txBody>
      </p:sp>
      <p:sp>
        <p:nvSpPr>
          <p:cNvPr id="3" name="副标题 2"/>
          <p:cNvSpPr>
            <a:spLocks noGrp="1"/>
          </p:cNvSpPr>
          <p:nvPr>
            <p:ph type="subTitle" idx="1"/>
          </p:nvPr>
        </p:nvSpPr>
        <p:spPr/>
        <p:txBody>
          <a:bodyPr>
            <a:normAutofit fontScale="92500" lnSpcReduction="20000"/>
          </a:bodyPr>
          <a:lstStyle/>
          <a:p>
            <a:r>
              <a:rPr lang="zh-CN" altLang="en-US" dirty="0" smtClean="0"/>
              <a:t>重庆医科大学</a:t>
            </a:r>
            <a:endParaRPr lang="en-US" altLang="zh-CN" dirty="0" smtClean="0"/>
          </a:p>
          <a:p>
            <a:r>
              <a:rPr lang="zh-CN" altLang="en-US" dirty="0" smtClean="0"/>
              <a:t>公共卫生与管理学院</a:t>
            </a:r>
            <a:endParaRPr lang="en-US" altLang="zh-CN" dirty="0" smtClean="0"/>
          </a:p>
          <a:p>
            <a:r>
              <a:rPr lang="zh-CN" altLang="en-US" dirty="0" smtClean="0"/>
              <a:t>陈 于 教授</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a:t>
            </a:fld>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10</a:t>
            </a:fld>
            <a:endParaRPr lang="zh-CN" altLang="en-US"/>
          </a:p>
        </p:txBody>
      </p:sp>
      <p:sp>
        <p:nvSpPr>
          <p:cNvPr id="4" name="标题 3"/>
          <p:cNvSpPr>
            <a:spLocks noGrp="1"/>
          </p:cNvSpPr>
          <p:nvPr>
            <p:ph type="title"/>
          </p:nvPr>
        </p:nvSpPr>
        <p:spPr>
          <a:xfrm>
            <a:off x="785786" y="2000240"/>
            <a:ext cx="8229600" cy="1143000"/>
          </a:xfrm>
        </p:spPr>
        <p:txBody>
          <a:bodyPr/>
          <a:lstStyle/>
          <a:p>
            <a:r>
              <a:rPr lang="zh-CN" altLang="en-US" dirty="0" smtClean="0"/>
              <a:t>二、预防医学与公共卫生概述</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7158" y="857232"/>
            <a:ext cx="8229600" cy="4525963"/>
          </a:xfrm>
        </p:spPr>
        <p:txBody>
          <a:bodyPr>
            <a:normAutofit/>
          </a:bodyPr>
          <a:lstStyle/>
          <a:p>
            <a:pPr>
              <a:buNone/>
            </a:pPr>
            <a:r>
              <a:rPr lang="zh-CN" altLang="en-US" sz="3200" b="1" dirty="0" smtClean="0">
                <a:solidFill>
                  <a:srgbClr val="FF9966"/>
                </a:solidFill>
                <a:latin typeface="+mn-ea"/>
              </a:rPr>
              <a:t> 预防医学</a:t>
            </a:r>
            <a:r>
              <a:rPr lang="zh-CN" altLang="en-US" sz="3200" b="1" dirty="0" smtClean="0">
                <a:solidFill>
                  <a:srgbClr val="FF9966"/>
                </a:solidFill>
                <a:latin typeface="+mn-ea"/>
              </a:rPr>
              <a:t>的发展</a:t>
            </a:r>
            <a:r>
              <a:rPr lang="zh-CN" altLang="en-US" sz="3200" b="1" dirty="0" smtClean="0">
                <a:solidFill>
                  <a:srgbClr val="FF9966"/>
                </a:solidFill>
                <a:latin typeface="+mn-ea"/>
              </a:rPr>
              <a:t>：</a:t>
            </a:r>
            <a:endParaRPr lang="en-US" altLang="zh-CN" sz="3200" b="1" dirty="0" smtClean="0">
              <a:solidFill>
                <a:srgbClr val="FF9966"/>
              </a:solidFill>
              <a:latin typeface="+mn-ea"/>
            </a:endParaRPr>
          </a:p>
          <a:p>
            <a:pPr>
              <a:buNone/>
            </a:pPr>
            <a:r>
              <a:rPr lang="zh-CN" altLang="en-US" b="1" dirty="0" smtClean="0">
                <a:latin typeface="+mn-ea"/>
              </a:rPr>
              <a:t> </a:t>
            </a:r>
            <a:r>
              <a:rPr lang="zh-CN" altLang="en-US" sz="2800" dirty="0" smtClean="0">
                <a:latin typeface="+mn-ea"/>
              </a:rPr>
              <a:t>经历了以个体</a:t>
            </a:r>
            <a:r>
              <a:rPr lang="en-US" sz="2800" dirty="0" smtClean="0">
                <a:latin typeface="+mn-ea"/>
              </a:rPr>
              <a:t>—</a:t>
            </a:r>
            <a:r>
              <a:rPr lang="zh-CN" altLang="en-US" sz="2800" dirty="0" smtClean="0">
                <a:latin typeface="+mn-ea"/>
              </a:rPr>
              <a:t>群体</a:t>
            </a:r>
            <a:r>
              <a:rPr lang="en-US" sz="2800" dirty="0" smtClean="0">
                <a:latin typeface="+mn-ea"/>
              </a:rPr>
              <a:t>—</a:t>
            </a:r>
            <a:r>
              <a:rPr lang="zh-CN" altLang="en-US" sz="2800" dirty="0" smtClean="0">
                <a:latin typeface="+mn-ea"/>
              </a:rPr>
              <a:t>人类为对象的三个阶段。</a:t>
            </a:r>
          </a:p>
          <a:p>
            <a:r>
              <a:rPr lang="zh-CN" altLang="en-US" sz="2800" dirty="0" smtClean="0">
                <a:latin typeface="+mn-ea"/>
              </a:rPr>
              <a:t> </a:t>
            </a:r>
            <a:r>
              <a:rPr lang="zh-CN" altLang="en-US" sz="2800" dirty="0" smtClean="0">
                <a:latin typeface="+mn-ea"/>
              </a:rPr>
              <a:t>以个体为对象预防疾病的科学称为</a:t>
            </a:r>
            <a:r>
              <a:rPr lang="zh-CN" altLang="en-US" sz="2800" b="1" dirty="0" smtClean="0">
                <a:latin typeface="+mn-ea"/>
              </a:rPr>
              <a:t>卫生学</a:t>
            </a:r>
            <a:r>
              <a:rPr lang="zh-CN" altLang="en-US" sz="2800" dirty="0" smtClean="0">
                <a:latin typeface="+mn-ea"/>
              </a:rPr>
              <a:t>，</a:t>
            </a:r>
            <a:r>
              <a:rPr lang="zh-CN" altLang="en-US" sz="2800" dirty="0" smtClean="0">
                <a:latin typeface="+mn-ea"/>
              </a:rPr>
              <a:t>此词源于</a:t>
            </a:r>
            <a:r>
              <a:rPr lang="zh-CN" altLang="en-US" sz="2800" dirty="0" smtClean="0">
                <a:latin typeface="+mn-ea"/>
              </a:rPr>
              <a:t>希腊健康女神</a:t>
            </a:r>
            <a:r>
              <a:rPr lang="en-US" sz="2800" dirty="0" smtClean="0">
                <a:latin typeface="+mn-ea"/>
              </a:rPr>
              <a:t>Hygeia</a:t>
            </a:r>
            <a:r>
              <a:rPr lang="zh-CN" altLang="en-US" sz="2800" dirty="0" smtClean="0">
                <a:latin typeface="+mn-ea"/>
              </a:rPr>
              <a:t>之名。</a:t>
            </a:r>
          </a:p>
          <a:p>
            <a:r>
              <a:rPr lang="zh-CN" altLang="en-US" sz="2800" dirty="0" smtClean="0">
                <a:latin typeface="+mn-ea"/>
              </a:rPr>
              <a:t> </a:t>
            </a:r>
            <a:r>
              <a:rPr lang="zh-CN" altLang="en-US" sz="2800" dirty="0" smtClean="0">
                <a:latin typeface="+mn-ea"/>
              </a:rPr>
              <a:t>以</a:t>
            </a:r>
            <a:r>
              <a:rPr lang="zh-CN" altLang="en-US" sz="2800" dirty="0" smtClean="0">
                <a:latin typeface="+mn-ea"/>
              </a:rPr>
              <a:t>群体为对象预防疾病的科学称为</a:t>
            </a:r>
            <a:r>
              <a:rPr lang="zh-CN" altLang="en-US" sz="2800" b="1" dirty="0" smtClean="0">
                <a:latin typeface="+mn-ea"/>
              </a:rPr>
              <a:t>公共卫生学</a:t>
            </a:r>
            <a:r>
              <a:rPr lang="zh-CN" altLang="en-US" sz="2800" dirty="0" smtClean="0">
                <a:latin typeface="+mn-ea"/>
              </a:rPr>
              <a:t>。</a:t>
            </a:r>
            <a:endParaRPr lang="en-US" altLang="zh-CN" sz="2800" dirty="0" smtClean="0">
              <a:latin typeface="+mn-ea"/>
            </a:endParaRPr>
          </a:p>
          <a:p>
            <a:pPr lvl="0">
              <a:buNone/>
            </a:pPr>
            <a:endParaRPr lang="zh-CN" altLang="en-US" dirty="0" smtClean="0">
              <a:latin typeface="+mn-ea"/>
            </a:endParaRPr>
          </a:p>
          <a:p>
            <a:pPr lvl="0">
              <a:buNone/>
            </a:pPr>
            <a:r>
              <a:rPr lang="zh-CN" altLang="en-US" b="1" dirty="0" smtClean="0">
                <a:latin typeface="+mn-ea"/>
              </a:rPr>
              <a:t> 卫生学</a:t>
            </a:r>
            <a:r>
              <a:rPr lang="zh-CN" altLang="en-US" b="1" dirty="0" smtClean="0">
                <a:latin typeface="+mn-ea"/>
              </a:rPr>
              <a:t>和公共卫生学构成了预防医学的重要学科</a:t>
            </a:r>
            <a:r>
              <a:rPr lang="zh-CN" altLang="en-US" dirty="0" smtClean="0">
                <a:latin typeface="+mn-ea"/>
              </a:rPr>
              <a:t>。</a:t>
            </a:r>
            <a:endParaRPr lang="en-US" altLang="zh-CN" dirty="0" smtClean="0">
              <a:latin typeface="+mn-ea"/>
            </a:endParaRPr>
          </a:p>
          <a:p>
            <a:pPr lvl="0"/>
            <a:endParaRPr lang="zh-CN" altLang="en-US" dirty="0" smtClean="0">
              <a:latin typeface="+mn-ea"/>
            </a:endParaRP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11</a:t>
            </a:fld>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400" b="1" dirty="0" smtClean="0">
                <a:latin typeface="楷体_GB2312" pitchFamily="49" charset="-122"/>
                <a:ea typeface="楷体_GB2312" pitchFamily="49" charset="-122"/>
              </a:rPr>
              <a:t>由卫生学明确扩大到公共卫生学始于</a:t>
            </a:r>
            <a:r>
              <a:rPr lang="en-US" altLang="zh-CN" sz="2400" b="1" dirty="0" smtClean="0">
                <a:latin typeface="楷体_GB2312" pitchFamily="49" charset="-122"/>
                <a:ea typeface="楷体_GB2312" pitchFamily="49" charset="-122"/>
              </a:rPr>
              <a:t>19</a:t>
            </a:r>
            <a:r>
              <a:rPr lang="zh-CN" altLang="en-US" sz="2400" b="1" dirty="0" smtClean="0">
                <a:latin typeface="楷体_GB2312" pitchFamily="49" charset="-122"/>
                <a:ea typeface="楷体_GB2312" pitchFamily="49" charset="-122"/>
              </a:rPr>
              <a:t>世纪末</a:t>
            </a:r>
            <a:r>
              <a:rPr lang="en-US" altLang="zh-CN" sz="2400" b="1" dirty="0" smtClean="0">
                <a:latin typeface="楷体_GB2312" pitchFamily="49" charset="-122"/>
                <a:ea typeface="楷体_GB2312" pitchFamily="49" charset="-122"/>
              </a:rPr>
              <a:t>20</a:t>
            </a:r>
            <a:r>
              <a:rPr lang="zh-CN" altLang="en-US" sz="2400" b="1" dirty="0" smtClean="0">
                <a:latin typeface="楷体_GB2312" pitchFamily="49" charset="-122"/>
                <a:ea typeface="楷体_GB2312" pitchFamily="49" charset="-122"/>
              </a:rPr>
              <a:t>世纪初。人类在长期积累了战胜天花、霍乱、鼠疫、白喉等烈性传染病经验之后，逐步认识到以群体为对象预防疾病收效显著，加之免疫接种、隔离检疫、消杀病媒动物、处理垃圾粪便、消毒饮用水等技术方法的开发和完善，使得个体防疫扩大为社会预防，这就是人类医学史上的</a:t>
            </a:r>
            <a:r>
              <a:rPr lang="zh-CN" altLang="en-US" sz="2400" b="1" dirty="0" smtClean="0">
                <a:ea typeface="楷体_GB2312" pitchFamily="49" charset="-122"/>
              </a:rPr>
              <a:t>“</a:t>
            </a:r>
            <a:r>
              <a:rPr lang="zh-CN" altLang="en-US" sz="2400" b="1" dirty="0" smtClean="0">
                <a:latin typeface="楷体_GB2312" pitchFamily="49" charset="-122"/>
                <a:ea typeface="楷体_GB2312" pitchFamily="49" charset="-122"/>
              </a:rPr>
              <a:t>第一次卫生革命</a:t>
            </a:r>
            <a:r>
              <a:rPr lang="zh-CN" altLang="en-US" sz="2400" b="1" dirty="0" smtClean="0">
                <a:ea typeface="楷体_GB2312" pitchFamily="49" charset="-122"/>
              </a:rPr>
              <a:t>”</a:t>
            </a:r>
            <a:r>
              <a:rPr lang="zh-CN" altLang="en-US" sz="2400" b="1" dirty="0" smtClean="0">
                <a:latin typeface="楷体_GB2312" pitchFamily="49" charset="-122"/>
                <a:ea typeface="楷体_GB2312" pitchFamily="49" charset="-122"/>
              </a:rPr>
              <a:t>，即个体医学发展为人群医学</a:t>
            </a:r>
            <a:r>
              <a:rPr lang="zh-CN" altLang="en-US" sz="2400" b="1" dirty="0" smtClean="0">
                <a:latin typeface="楷体_GB2312" pitchFamily="49" charset="-122"/>
                <a:ea typeface="楷体_GB2312" pitchFamily="49" charset="-122"/>
              </a:rPr>
              <a:t>。</a:t>
            </a:r>
            <a:endParaRPr lang="en-US" altLang="zh-CN" sz="2400" b="1" dirty="0" smtClean="0">
              <a:latin typeface="楷体_GB2312" pitchFamily="49" charset="-122"/>
              <a:ea typeface="楷体_GB2312" pitchFamily="49" charset="-122"/>
            </a:endParaRPr>
          </a:p>
          <a:p>
            <a:endParaRPr lang="en-US" altLang="zh-CN" sz="2400" b="1" dirty="0" smtClean="0">
              <a:latin typeface="楷体_GB2312" pitchFamily="49" charset="-122"/>
              <a:ea typeface="楷体_GB2312" pitchFamily="49" charset="-122"/>
            </a:endParaRPr>
          </a:p>
          <a:p>
            <a:r>
              <a:rPr lang="zh-CN" altLang="en-US" sz="2400" b="1" dirty="0" smtClean="0"/>
              <a:t>公共卫生</a:t>
            </a:r>
            <a:r>
              <a:rPr lang="zh-CN" altLang="en-US" sz="2400" dirty="0" smtClean="0"/>
              <a:t>其特点不仅是以群体为对象，而且是要通过</a:t>
            </a:r>
            <a:r>
              <a:rPr lang="zh-CN" altLang="en-US" sz="2400" b="1" dirty="0" smtClean="0"/>
              <a:t>有组织的社会的努力</a:t>
            </a:r>
            <a:r>
              <a:rPr lang="zh-CN" altLang="en-US" sz="2400" dirty="0" smtClean="0"/>
              <a:t>来实现疾病预防的目的。 </a:t>
            </a:r>
          </a:p>
          <a:p>
            <a:endParaRPr lang="zh-CN" altLang="en-US" sz="2400" b="1" dirty="0" smtClean="0">
              <a:latin typeface="楷体_GB2312" pitchFamily="49" charset="-122"/>
              <a:ea typeface="楷体_GB2312" pitchFamily="49" charset="-122"/>
            </a:endParaRPr>
          </a:p>
          <a:p>
            <a:endParaRPr lang="zh-CN" altLang="en-US" b="1" dirty="0"/>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12</a:t>
            </a:fld>
            <a:endParaRPr lang="zh-CN" altLang="en-US"/>
          </a:p>
        </p:txBody>
      </p:sp>
      <p:sp>
        <p:nvSpPr>
          <p:cNvPr id="4" name="标题 3"/>
          <p:cNvSpPr>
            <a:spLocks noGrp="1"/>
          </p:cNvSpPr>
          <p:nvPr>
            <p:ph type="title"/>
          </p:nvPr>
        </p:nvSpPr>
        <p:spPr/>
        <p:txBody>
          <a:bodyPr>
            <a:normAutofit/>
          </a:bodyPr>
          <a:lstStyle/>
          <a:p>
            <a:r>
              <a:rPr lang="zh-CN" altLang="en-US" sz="3200" dirty="0" smtClean="0">
                <a:solidFill>
                  <a:srgbClr val="FF9966"/>
                </a:solidFill>
                <a:latin typeface="+mn-ea"/>
                <a:ea typeface="+mn-ea"/>
                <a:cs typeface="+mn-cs"/>
              </a:rPr>
              <a:t>公共卫生学</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卫生学、公共卫生学均属预防医学的内容，都是以研究环境对人体健康的影响为主要目的，因此，卫生学、公共卫生学、预防医学、环境医学几个术语常常互相重叠、贯穿或互为同义语。</a:t>
            </a:r>
          </a:p>
        </p:txBody>
      </p:sp>
      <p:sp>
        <p:nvSpPr>
          <p:cNvPr id="3" name="标题 2"/>
          <p:cNvSpPr>
            <a:spLocks noGrp="1"/>
          </p:cNvSpPr>
          <p:nvPr>
            <p:ph type="title"/>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13</a:t>
            </a:fld>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spcBef>
                <a:spcPct val="0"/>
              </a:spcBef>
              <a:buClrTx/>
              <a:buNone/>
            </a:pPr>
            <a:r>
              <a:rPr kumimoji="1" lang="zh-CN" altLang="en-US" b="1" dirty="0" smtClean="0">
                <a:sym typeface="Symbol" pitchFamily="18" charset="2"/>
              </a:rPr>
              <a:t>环境卫生学</a:t>
            </a:r>
          </a:p>
          <a:p>
            <a:pPr>
              <a:spcBef>
                <a:spcPct val="0"/>
              </a:spcBef>
              <a:buClrTx/>
              <a:buNone/>
            </a:pPr>
            <a:r>
              <a:rPr kumimoji="1" lang="zh-CN" altLang="en-US" b="1" dirty="0" smtClean="0">
                <a:sym typeface="Symbol" pitchFamily="18" charset="2"/>
              </a:rPr>
              <a:t>职业卫生与职业医学</a:t>
            </a:r>
          </a:p>
          <a:p>
            <a:pPr>
              <a:spcBef>
                <a:spcPct val="0"/>
              </a:spcBef>
              <a:buClrTx/>
              <a:buNone/>
            </a:pPr>
            <a:r>
              <a:rPr kumimoji="1" lang="zh-CN" altLang="en-US" b="1" dirty="0" smtClean="0">
                <a:sym typeface="Symbol" pitchFamily="18" charset="2"/>
              </a:rPr>
              <a:t>营养与食品卫生学</a:t>
            </a:r>
          </a:p>
          <a:p>
            <a:pPr>
              <a:spcBef>
                <a:spcPct val="0"/>
              </a:spcBef>
              <a:buClrTx/>
              <a:buNone/>
            </a:pPr>
            <a:r>
              <a:rPr kumimoji="1" lang="zh-CN" altLang="en-US" b="1" dirty="0" smtClean="0">
                <a:sym typeface="Symbol" pitchFamily="18" charset="2"/>
              </a:rPr>
              <a:t>儿少卫生学</a:t>
            </a:r>
          </a:p>
          <a:p>
            <a:pPr>
              <a:spcBef>
                <a:spcPct val="0"/>
              </a:spcBef>
              <a:buClrTx/>
              <a:buNone/>
            </a:pPr>
            <a:r>
              <a:rPr kumimoji="1" lang="zh-CN" altLang="en-US" b="1" dirty="0" smtClean="0">
                <a:sym typeface="Symbol" pitchFamily="18" charset="2"/>
              </a:rPr>
              <a:t>流行病学与卫生统计学</a:t>
            </a:r>
          </a:p>
          <a:p>
            <a:endParaRPr lang="en-US" altLang="zh-CN" dirty="0" smtClean="0"/>
          </a:p>
          <a:p>
            <a:r>
              <a:rPr lang="zh-CN" altLang="en-US" sz="2000" dirty="0" smtClean="0"/>
              <a:t>下面就对这四大卫生分别作一个概述，让大家对卫生学，预防医学有一个整体的认识。</a:t>
            </a:r>
            <a:endParaRPr lang="zh-CN" altLang="en-US" sz="2000" dirty="0"/>
          </a:p>
        </p:txBody>
      </p:sp>
      <p:sp>
        <p:nvSpPr>
          <p:cNvPr id="3" name="标题 2"/>
          <p:cNvSpPr>
            <a:spLocks noGrp="1"/>
          </p:cNvSpPr>
          <p:nvPr>
            <p:ph type="title"/>
          </p:nvPr>
        </p:nvSpPr>
        <p:spPr/>
        <p:txBody>
          <a:bodyPr/>
          <a:lstStyle/>
          <a:p>
            <a:r>
              <a:rPr lang="zh-CN" altLang="en-US" dirty="0" smtClean="0">
                <a:solidFill>
                  <a:srgbClr val="F3A34B"/>
                </a:solidFill>
              </a:rPr>
              <a:t>卫生学的主要内容</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14</a:t>
            </a:fld>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None/>
            </a:pPr>
            <a:endParaRPr lang="zh-CN" altLang="en-US" dirty="0"/>
          </a:p>
        </p:txBody>
      </p:sp>
      <p:sp>
        <p:nvSpPr>
          <p:cNvPr id="3" name="标题 2"/>
          <p:cNvSpPr>
            <a:spLocks noGrp="1"/>
          </p:cNvSpPr>
          <p:nvPr>
            <p:ph type="title"/>
          </p:nvPr>
        </p:nvSpPr>
        <p:spPr>
          <a:xfrm>
            <a:off x="785786" y="1785934"/>
            <a:ext cx="8229600" cy="1143000"/>
          </a:xfrm>
        </p:spPr>
        <p:txBody>
          <a:bodyPr>
            <a:noAutofit/>
          </a:bodyPr>
          <a:lstStyle/>
          <a:p>
            <a:r>
              <a:rPr kumimoji="1" lang="zh-CN" altLang="en-US" sz="4000" dirty="0" smtClean="0">
                <a:sym typeface="Symbol" pitchFamily="18" charset="2"/>
              </a:rPr>
              <a:t>营养与食品卫生学</a:t>
            </a:r>
            <a:br>
              <a:rPr kumimoji="1" lang="zh-CN" altLang="en-US" sz="4000" dirty="0" smtClean="0">
                <a:sym typeface="Symbol" pitchFamily="18" charset="2"/>
              </a:rPr>
            </a:br>
            <a:endParaRPr lang="zh-CN" altLang="en-US" sz="4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15</a:t>
            </a:fld>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sz="2800" b="1" dirty="0" smtClean="0">
                <a:latin typeface="+mn-ea"/>
              </a:rPr>
              <a:t>食品营养学：</a:t>
            </a:r>
            <a:r>
              <a:rPr lang="zh-CN" altLang="en-US" sz="2800" dirty="0" smtClean="0">
                <a:latin typeface="+mn-ea"/>
              </a:rPr>
              <a:t>研究人体对能量以及营养素的</a:t>
            </a:r>
            <a:r>
              <a:rPr lang="zh-CN" altLang="en-US" sz="2800" dirty="0" smtClean="0">
                <a:latin typeface="+mn-ea"/>
              </a:rPr>
              <a:t>需要以及各种</a:t>
            </a:r>
            <a:r>
              <a:rPr lang="zh-CN" altLang="en-US" sz="2800" dirty="0" smtClean="0">
                <a:latin typeface="+mn-ea"/>
              </a:rPr>
              <a:t>营养素与人体健康的关系。</a:t>
            </a:r>
            <a:endParaRPr kumimoji="1" lang="zh-CN" altLang="en-US" sz="2800" dirty="0" smtClean="0">
              <a:latin typeface="+mn-ea"/>
            </a:endParaRPr>
          </a:p>
          <a:p>
            <a:pPr>
              <a:buNone/>
            </a:pPr>
            <a:endParaRPr kumimoji="1" lang="en-US" altLang="zh-CN" sz="2800" dirty="0" smtClean="0">
              <a:latin typeface="+mn-ea"/>
              <a:sym typeface="Symbol" pitchFamily="18" charset="2"/>
            </a:endParaRPr>
          </a:p>
          <a:p>
            <a:r>
              <a:rPr kumimoji="1" lang="zh-CN" altLang="en-US" sz="2800" b="1" dirty="0" smtClean="0">
                <a:latin typeface="+mn-ea"/>
              </a:rPr>
              <a:t>食品卫生学：</a:t>
            </a:r>
            <a:r>
              <a:rPr lang="zh-CN" altLang="en-US" sz="2800" dirty="0" smtClean="0">
                <a:latin typeface="+mn-ea"/>
              </a:rPr>
              <a:t>研究食品中对人体健康有害的因素及其预防措施。食品卫生问题及食品卫生管理。</a:t>
            </a:r>
          </a:p>
          <a:p>
            <a:pPr>
              <a:buNone/>
            </a:pPr>
            <a:r>
              <a:rPr kumimoji="1" lang="zh-CN" altLang="en-US" sz="3200" dirty="0" smtClean="0">
                <a:latin typeface="宋体" pitchFamily="2" charset="-122"/>
                <a:ea typeface="宋体" pitchFamily="2" charset="-122"/>
                <a:sym typeface="Symbol" pitchFamily="18" charset="2"/>
              </a:rPr>
              <a:t/>
            </a:r>
            <a:br>
              <a:rPr kumimoji="1" lang="zh-CN" altLang="en-US" sz="3200" dirty="0" smtClean="0">
                <a:latin typeface="宋体" pitchFamily="2" charset="-122"/>
                <a:ea typeface="宋体" pitchFamily="2" charset="-122"/>
                <a:sym typeface="Symbol" pitchFamily="18" charset="2"/>
              </a:rPr>
            </a:br>
            <a:endParaRPr lang="zh-CN" altLang="en-US" sz="3200" dirty="0">
              <a:latin typeface="宋体" pitchFamily="2" charset="-122"/>
              <a:ea typeface="宋体" pitchFamily="2" charset="-122"/>
            </a:endParaRPr>
          </a:p>
        </p:txBody>
      </p:sp>
      <p:sp>
        <p:nvSpPr>
          <p:cNvPr id="3" name="标题 2"/>
          <p:cNvSpPr>
            <a:spLocks noGrp="1"/>
          </p:cNvSpPr>
          <p:nvPr>
            <p:ph type="title"/>
          </p:nvPr>
        </p:nvSpPr>
        <p:spPr/>
        <p:txBody>
          <a:bodyPr/>
          <a:lstStyle/>
          <a:p>
            <a:r>
              <a:rPr kumimoji="1" lang="zh-CN" altLang="en-US" sz="4400" dirty="0" smtClean="0">
                <a:sym typeface="Symbol" pitchFamily="18" charset="2"/>
              </a:rPr>
              <a:t>营养与食品卫生学</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16</a:t>
            </a:fld>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0034" y="1785926"/>
            <a:ext cx="8229600" cy="4525963"/>
          </a:xfrm>
        </p:spPr>
        <p:txBody>
          <a:bodyPr/>
          <a:lstStyle/>
          <a:p>
            <a:r>
              <a:rPr kumimoji="1" lang="zh-CN" altLang="en-US" dirty="0" smtClean="0"/>
              <a:t>是指我们健康</a:t>
            </a:r>
            <a:r>
              <a:rPr kumimoji="1" lang="zh-CN" altLang="en-US" dirty="0" smtClean="0"/>
              <a:t>生长</a:t>
            </a:r>
            <a:r>
              <a:rPr kumimoji="1" lang="zh-CN" altLang="en-US" dirty="0" smtClean="0"/>
              <a:t>和</a:t>
            </a:r>
            <a:r>
              <a:rPr kumimoji="1" lang="zh-CN" altLang="en-US" dirty="0" smtClean="0"/>
              <a:t>存活所</a:t>
            </a:r>
            <a:r>
              <a:rPr kumimoji="1" lang="zh-CN" altLang="en-US" dirty="0" smtClean="0"/>
              <a:t>必需的，而且我们体内</a:t>
            </a:r>
            <a:r>
              <a:rPr kumimoji="1" lang="zh-CN" altLang="en-US" dirty="0" smtClean="0"/>
              <a:t>不能合成，只能从</a:t>
            </a:r>
            <a:r>
              <a:rPr kumimoji="1" lang="zh-CN" altLang="en-US" dirty="0" smtClean="0"/>
              <a:t>食物中摄取的营养素。</a:t>
            </a:r>
            <a:endParaRPr kumimoji="1" lang="zh-CN" altLang="en-US" dirty="0" smtClean="0"/>
          </a:p>
          <a:p>
            <a:endParaRPr lang="zh-CN" altLang="en-US" dirty="0"/>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17</a:t>
            </a:fld>
            <a:endParaRPr lang="zh-CN" altLang="en-US"/>
          </a:p>
        </p:txBody>
      </p:sp>
      <p:sp>
        <p:nvSpPr>
          <p:cNvPr id="4" name="标题 3"/>
          <p:cNvSpPr>
            <a:spLocks noGrp="1"/>
          </p:cNvSpPr>
          <p:nvPr>
            <p:ph type="title"/>
          </p:nvPr>
        </p:nvSpPr>
        <p:spPr/>
        <p:txBody>
          <a:bodyPr>
            <a:normAutofit fontScale="90000"/>
          </a:bodyPr>
          <a:lstStyle/>
          <a:p>
            <a:r>
              <a:rPr lang="en-US" altLang="zh-CN" sz="3600" dirty="0" smtClean="0">
                <a:solidFill>
                  <a:srgbClr val="99FF33"/>
                </a:solidFill>
                <a:ea typeface="宋体" pitchFamily="2" charset="-122"/>
              </a:rPr>
              <a:t/>
            </a:r>
            <a:br>
              <a:rPr lang="en-US" altLang="zh-CN" sz="3600" dirty="0" smtClean="0">
                <a:solidFill>
                  <a:srgbClr val="99FF33"/>
                </a:solidFill>
                <a:ea typeface="宋体" pitchFamily="2" charset="-122"/>
              </a:rPr>
            </a:br>
            <a:r>
              <a:rPr lang="zh-CN" altLang="en-US" sz="3600" dirty="0" smtClean="0">
                <a:solidFill>
                  <a:srgbClr val="99FF33"/>
                </a:solidFill>
                <a:ea typeface="宋体" pitchFamily="2" charset="-122"/>
              </a:rPr>
              <a:t>必需</a:t>
            </a:r>
            <a:r>
              <a:rPr lang="zh-CN" altLang="en-US" sz="3600" dirty="0" smtClean="0">
                <a:solidFill>
                  <a:srgbClr val="99FF33"/>
                </a:solidFill>
                <a:ea typeface="宋体" pitchFamily="2" charset="-122"/>
              </a:rPr>
              <a:t>营养素</a:t>
            </a:r>
            <a:endParaRPr lang="zh-CN" altLang="en-US" sz="3600" dirty="0">
              <a:solidFill>
                <a:srgbClr val="99FF33"/>
              </a:solidFill>
              <a:ea typeface="宋体"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0"/>
          <p:cNvGrpSpPr>
            <a:grpSpLocks/>
          </p:cNvGrpSpPr>
          <p:nvPr/>
        </p:nvGrpSpPr>
        <p:grpSpPr bwMode="auto">
          <a:xfrm>
            <a:off x="-36513" y="4005263"/>
            <a:ext cx="6048376" cy="2781300"/>
            <a:chOff x="-23" y="2523"/>
            <a:chExt cx="3810" cy="1752"/>
          </a:xfrm>
        </p:grpSpPr>
        <p:pic>
          <p:nvPicPr>
            <p:cNvPr id="159047" name="Picture 327"/>
            <p:cNvPicPr>
              <a:picLocks noChangeAspect="1" noChangeArrowheads="1"/>
            </p:cNvPicPr>
            <p:nvPr/>
          </p:nvPicPr>
          <p:blipFill>
            <a:blip r:embed="rId2">
              <a:clrChange>
                <a:clrFrom>
                  <a:srgbClr val="F1F4C2"/>
                </a:clrFrom>
                <a:clrTo>
                  <a:srgbClr val="F1F4C2">
                    <a:alpha val="0"/>
                  </a:srgbClr>
                </a:clrTo>
              </a:clrChange>
            </a:blip>
            <a:srcRect/>
            <a:stretch>
              <a:fillRect/>
            </a:stretch>
          </p:blipFill>
          <p:spPr bwMode="auto">
            <a:xfrm>
              <a:off x="-23" y="2523"/>
              <a:ext cx="1609" cy="1752"/>
            </a:xfrm>
            <a:prstGeom prst="rect">
              <a:avLst/>
            </a:prstGeom>
            <a:noFill/>
          </p:spPr>
        </p:pic>
        <p:sp>
          <p:nvSpPr>
            <p:cNvPr id="159049" name="Text Box 329"/>
            <p:cNvSpPr txBox="1">
              <a:spLocks noChangeArrowheads="1"/>
            </p:cNvSpPr>
            <p:nvPr/>
          </p:nvSpPr>
          <p:spPr bwMode="auto">
            <a:xfrm>
              <a:off x="385" y="3249"/>
              <a:ext cx="3402" cy="480"/>
            </a:xfrm>
            <a:prstGeom prst="rect">
              <a:avLst/>
            </a:prstGeom>
            <a:noFill/>
            <a:ln w="9525">
              <a:noFill/>
              <a:miter lim="800000"/>
              <a:headEnd/>
              <a:tailEnd/>
            </a:ln>
            <a:effectLst/>
          </p:spPr>
          <p:txBody>
            <a:bodyPr>
              <a:spAutoFit/>
            </a:bodyPr>
            <a:lstStyle/>
            <a:p>
              <a:pPr algn="r">
                <a:spcBef>
                  <a:spcPct val="50000"/>
                </a:spcBef>
              </a:pPr>
              <a:r>
                <a:rPr lang="zh-CN" altLang="en-US" sz="4400">
                  <a:solidFill>
                    <a:srgbClr val="B7FFB7"/>
                  </a:solidFill>
                  <a:ea typeface="幼圆" pitchFamily="49" charset="-122"/>
                </a:rPr>
                <a:t>营养素的食物来源</a:t>
              </a:r>
              <a:endParaRPr lang="en-US" altLang="zh-CN" sz="4400">
                <a:solidFill>
                  <a:srgbClr val="B7FFB7"/>
                </a:solidFill>
                <a:ea typeface="幼圆" pitchFamily="49" charset="-122"/>
              </a:endParaRPr>
            </a:p>
          </p:txBody>
        </p:sp>
      </p:grpSp>
      <p:sp>
        <p:nvSpPr>
          <p:cNvPr id="158722" name="Rectangle 2"/>
          <p:cNvSpPr>
            <a:spLocks noGrp="1" noChangeArrowheads="1"/>
          </p:cNvSpPr>
          <p:nvPr>
            <p:ph type="title"/>
          </p:nvPr>
        </p:nvSpPr>
        <p:spPr>
          <a:xfrm>
            <a:off x="250825" y="198438"/>
            <a:ext cx="8893175" cy="927100"/>
          </a:xfrm>
        </p:spPr>
        <p:txBody>
          <a:bodyPr/>
          <a:lstStyle/>
          <a:p>
            <a:r>
              <a:rPr lang="zh-CN" altLang="en-US" sz="3200" i="0" dirty="0">
                <a:solidFill>
                  <a:srgbClr val="99FF33"/>
                </a:solidFill>
                <a:ea typeface="宋体" pitchFamily="2" charset="-122"/>
              </a:rPr>
              <a:t>必需营养素（</a:t>
            </a:r>
            <a:r>
              <a:rPr lang="en-US" altLang="zh-CN" sz="3200" i="0" dirty="0">
                <a:solidFill>
                  <a:srgbClr val="99FF33"/>
                </a:solidFill>
                <a:ea typeface="宋体" pitchFamily="2" charset="-122"/>
              </a:rPr>
              <a:t>Essential nutrients</a:t>
            </a:r>
            <a:r>
              <a:rPr lang="zh-CN" altLang="en-US" sz="3200" i="0" dirty="0">
                <a:solidFill>
                  <a:srgbClr val="99FF33"/>
                </a:solidFill>
                <a:ea typeface="宋体" pitchFamily="2" charset="-122"/>
              </a:rPr>
              <a:t>）</a:t>
            </a:r>
          </a:p>
        </p:txBody>
      </p:sp>
      <p:graphicFrame>
        <p:nvGraphicFramePr>
          <p:cNvPr id="159051" name="Group 331"/>
          <p:cNvGraphicFramePr>
            <a:graphicFrameLocks noGrp="1"/>
          </p:cNvGraphicFramePr>
          <p:nvPr/>
        </p:nvGraphicFramePr>
        <p:xfrm>
          <a:off x="0" y="1484313"/>
          <a:ext cx="9144000" cy="5162233"/>
        </p:xfrm>
        <a:graphic>
          <a:graphicData uri="http://schemas.openxmlformats.org/drawingml/2006/table">
            <a:tbl>
              <a:tblPr/>
              <a:tblGrid>
                <a:gridCol w="1308100"/>
                <a:gridCol w="1304925"/>
                <a:gridCol w="1454150"/>
                <a:gridCol w="1157288"/>
                <a:gridCol w="1308100"/>
                <a:gridCol w="1423987"/>
                <a:gridCol w="1187450"/>
              </a:tblGrid>
              <a:tr h="200025">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dirty="0" smtClean="0">
                          <a:ln>
                            <a:noFill/>
                          </a:ln>
                          <a:solidFill>
                            <a:schemeClr val="tx1"/>
                          </a:solidFill>
                          <a:effectLst/>
                          <a:latin typeface="Times New Roman" pitchFamily="18" charset="0"/>
                          <a:ea typeface="华文仿宋" pitchFamily="2" charset="-122"/>
                        </a:rPr>
                        <a:t>氨基酸</a:t>
                      </a:r>
                    </a:p>
                  </a:txBody>
                  <a:tcPr horzOverflow="overflow">
                    <a:lnL cap="flat">
                      <a:noFill/>
                    </a:lnL>
                    <a:lnR>
                      <a:noFill/>
                    </a:lnR>
                    <a:lnT cap="flat">
                      <a:noFill/>
                    </a:lnT>
                    <a:lnB>
                      <a:noFill/>
                    </a:lnB>
                    <a:lnTlToBr>
                      <a:noFill/>
                    </a:lnTlToBr>
                    <a:lnBlToTr>
                      <a:noFill/>
                    </a:lnBlToTr>
                    <a:solidFill>
                      <a:srgbClr val="003300">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脂肪酸</a:t>
                      </a:r>
                    </a:p>
                  </a:txBody>
                  <a:tcPr horzOverflow="overflow">
                    <a:lnL>
                      <a:noFill/>
                    </a:lnL>
                    <a:lnR>
                      <a:noFill/>
                    </a:lnR>
                    <a:lnT cap="flat">
                      <a:noFill/>
                    </a:lnT>
                    <a:lnB>
                      <a:noFill/>
                    </a:lnB>
                    <a:lnTlToBr>
                      <a:noFill/>
                    </a:lnTlToBr>
                    <a:lnBlToTr>
                      <a:noFill/>
                    </a:lnBlToTr>
                    <a:solidFill>
                      <a:srgbClr val="003300">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碳水化合物</a:t>
                      </a:r>
                    </a:p>
                  </a:txBody>
                  <a:tcPr horzOverflow="overflow">
                    <a:lnL>
                      <a:noFill/>
                    </a:lnL>
                    <a:lnR>
                      <a:noFill/>
                    </a:lnR>
                    <a:lnT cap="flat">
                      <a:noFill/>
                    </a:lnT>
                    <a:lnB>
                      <a:noFill/>
                    </a:lnB>
                    <a:lnTlToBr>
                      <a:noFill/>
                    </a:lnTlToBr>
                    <a:lnBlToTr>
                      <a:noFill/>
                    </a:lnBlToTr>
                    <a:solidFill>
                      <a:srgbClr val="003300">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常量元素</a:t>
                      </a:r>
                    </a:p>
                  </a:txBody>
                  <a:tcPr horzOverflow="overflow">
                    <a:lnL>
                      <a:noFill/>
                    </a:lnL>
                    <a:lnR>
                      <a:noFill/>
                    </a:lnR>
                    <a:lnT cap="flat">
                      <a:noFill/>
                    </a:lnT>
                    <a:lnB>
                      <a:noFill/>
                    </a:lnB>
                    <a:lnTlToBr>
                      <a:noFill/>
                    </a:lnTlToBr>
                    <a:lnBlToTr>
                      <a:noFill/>
                    </a:lnBlToTr>
                    <a:solidFill>
                      <a:srgbClr val="003300">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微量元素</a:t>
                      </a:r>
                    </a:p>
                  </a:txBody>
                  <a:tcPr horzOverflow="overflow">
                    <a:lnL>
                      <a:noFill/>
                    </a:lnL>
                    <a:lnR>
                      <a:noFill/>
                    </a:lnR>
                    <a:lnT cap="flat">
                      <a:noFill/>
                    </a:lnT>
                    <a:lnB>
                      <a:noFill/>
                    </a:lnB>
                    <a:lnTlToBr>
                      <a:noFill/>
                    </a:lnTlToBr>
                    <a:lnBlToTr>
                      <a:noFill/>
                    </a:lnBlToTr>
                    <a:solidFill>
                      <a:srgbClr val="003300">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维生素</a:t>
                      </a:r>
                    </a:p>
                  </a:txBody>
                  <a:tcPr horzOverflow="overflow">
                    <a:lnL>
                      <a:noFill/>
                    </a:lnL>
                    <a:lnR>
                      <a:noFill/>
                    </a:lnR>
                    <a:lnT cap="flat">
                      <a:noFill/>
                    </a:lnT>
                    <a:lnB>
                      <a:noFill/>
                    </a:lnB>
                    <a:lnTlToBr>
                      <a:noFill/>
                    </a:lnTlToBr>
                    <a:lnBlToTr>
                      <a:noFill/>
                    </a:lnBlToTr>
                    <a:solidFill>
                      <a:srgbClr val="003300">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水</a:t>
                      </a:r>
                    </a:p>
                  </a:txBody>
                  <a:tcPr horzOverflow="overflow">
                    <a:lnL>
                      <a:noFill/>
                    </a:lnL>
                    <a:lnR cap="flat">
                      <a:noFill/>
                    </a:lnR>
                    <a:lnT cap="flat">
                      <a:noFill/>
                    </a:lnT>
                    <a:lnB>
                      <a:noFill/>
                    </a:lnB>
                    <a:lnTlToBr>
                      <a:noFill/>
                    </a:lnTlToBr>
                    <a:lnBlToTr>
                      <a:noFill/>
                    </a:lnBlToTr>
                    <a:solidFill>
                      <a:srgbClr val="003300">
                        <a:alpha val="50000"/>
                      </a:srgbClr>
                    </a:solidFill>
                  </a:tcPr>
                </a:tc>
              </a:tr>
              <a:tr h="269875">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dirty="0" smtClean="0">
                          <a:ln>
                            <a:noFill/>
                          </a:ln>
                          <a:solidFill>
                            <a:schemeClr val="tx1"/>
                          </a:solidFill>
                          <a:effectLst/>
                          <a:latin typeface="Times New Roman" pitchFamily="18" charset="0"/>
                          <a:ea typeface="华文仿宋" pitchFamily="2" charset="-122"/>
                        </a:rPr>
                        <a:t>异亮氨酸</a:t>
                      </a: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亚油酸</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碳水化合物</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钾</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铁</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维生素</a:t>
                      </a:r>
                      <a:r>
                        <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rPr>
                        <a:t>A</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dirty="0" smtClean="0">
                          <a:ln>
                            <a:noFill/>
                          </a:ln>
                          <a:solidFill>
                            <a:schemeClr val="tx1"/>
                          </a:solidFill>
                          <a:effectLst/>
                          <a:latin typeface="Times New Roman" pitchFamily="18" charset="0"/>
                          <a:ea typeface="华文仿宋" pitchFamily="2" charset="-122"/>
                        </a:rPr>
                        <a:t>水</a:t>
                      </a:r>
                    </a:p>
                  </a:txBody>
                  <a:tcPr horzOverflow="overflow">
                    <a:lnL>
                      <a:noFill/>
                    </a:lnL>
                    <a:lnR cap="flat">
                      <a:noFill/>
                    </a:lnR>
                    <a:lnT>
                      <a:noFill/>
                    </a:lnT>
                    <a:lnB>
                      <a:noFill/>
                    </a:lnB>
                    <a:lnTlToBr>
                      <a:noFill/>
                    </a:lnTlToBr>
                    <a:lnBlToTr>
                      <a:noFill/>
                    </a:lnBlToTr>
                    <a:solidFill>
                      <a:srgbClr val="006666">
                        <a:alpha val="50000"/>
                      </a:srgbClr>
                    </a:solidFill>
                  </a:tcPr>
                </a:tc>
              </a:tr>
              <a:tr h="271463">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蛋氨酸</a:t>
                      </a: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el-GR" altLang="zh-CN" sz="1800" b="1" i="0" u="none" strike="noStrike" cap="none" normalizeH="0" baseline="0" smtClean="0">
                          <a:ln>
                            <a:noFill/>
                          </a:ln>
                          <a:solidFill>
                            <a:schemeClr val="tx1"/>
                          </a:solidFill>
                          <a:effectLst/>
                          <a:latin typeface="仿宋_GB2312" pitchFamily="49" charset="-122"/>
                          <a:ea typeface="仿宋_GB2312" pitchFamily="49" charset="-122"/>
                        </a:rPr>
                        <a:t>α</a:t>
                      </a:r>
                      <a:r>
                        <a:rPr kumimoji="0" lang="en-US" altLang="zh-CN" sz="1800" b="1" i="0" u="none" strike="noStrike" cap="none" normalizeH="0" baseline="0" smtClean="0">
                          <a:ln>
                            <a:noFill/>
                          </a:ln>
                          <a:solidFill>
                            <a:schemeClr val="tx1"/>
                          </a:solidFill>
                          <a:effectLst/>
                          <a:latin typeface="仿宋_GB2312" pitchFamily="49" charset="-122"/>
                          <a:ea typeface="仿宋_GB2312" pitchFamily="49" charset="-122"/>
                        </a:rPr>
                        <a:t>-</a:t>
                      </a:r>
                      <a:r>
                        <a:rPr kumimoji="0" lang="zh-CN" altLang="en-US" sz="1800" b="1" i="0" u="none" strike="noStrike" cap="none" normalizeH="0" baseline="0" smtClean="0">
                          <a:ln>
                            <a:noFill/>
                          </a:ln>
                          <a:solidFill>
                            <a:schemeClr val="tx1"/>
                          </a:solidFill>
                          <a:effectLst/>
                          <a:latin typeface="仿宋_GB2312" pitchFamily="49" charset="-122"/>
                          <a:ea typeface="仿宋_GB2312" pitchFamily="49" charset="-122"/>
                        </a:rPr>
                        <a:t>亚麻酸</a:t>
                      </a:r>
                      <a:endParaRPr kumimoji="0" lang="zh-CN" altLang="el-GR" sz="1800" b="1" i="0" u="none" strike="noStrike" cap="none" normalizeH="0" baseline="0" smtClean="0">
                        <a:ln>
                          <a:noFill/>
                        </a:ln>
                        <a:solidFill>
                          <a:schemeClr val="tx1"/>
                        </a:solidFill>
                        <a:effectLst/>
                        <a:latin typeface="仿宋_GB2312" pitchFamily="49" charset="-122"/>
                        <a:ea typeface="仿宋_GB2312" pitchFamily="49"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钙</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铜</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维生素</a:t>
                      </a:r>
                      <a:r>
                        <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rPr>
                        <a:t>D</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a:noFill/>
                    </a:lnB>
                    <a:lnTlToBr>
                      <a:noFill/>
                    </a:lnTlToBr>
                    <a:lnBlToTr>
                      <a:noFill/>
                    </a:lnBlToTr>
                    <a:solidFill>
                      <a:srgbClr val="006666">
                        <a:alpha val="50000"/>
                      </a:srgbClr>
                    </a:solidFill>
                  </a:tcPr>
                </a:tc>
              </a:tr>
              <a:tr h="271463">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缬氨酸</a:t>
                      </a: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钠</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锌</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维生素</a:t>
                      </a:r>
                      <a:r>
                        <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rPr>
                        <a:t>E</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a:noFill/>
                    </a:lnB>
                    <a:lnTlToBr>
                      <a:noFill/>
                    </a:lnTlToBr>
                    <a:lnBlToTr>
                      <a:noFill/>
                    </a:lnBlToTr>
                    <a:solidFill>
                      <a:srgbClr val="006666">
                        <a:alpha val="50000"/>
                      </a:srgbClr>
                    </a:solidFill>
                  </a:tcPr>
                </a:tc>
              </a:tr>
              <a:tr h="269875">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亮氨酸</a:t>
                      </a: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镁</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硒</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维生素</a:t>
                      </a:r>
                      <a:r>
                        <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rPr>
                        <a:t>K</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a:noFill/>
                    </a:lnB>
                    <a:lnTlToBr>
                      <a:noFill/>
                    </a:lnTlToBr>
                    <a:lnBlToTr>
                      <a:noFill/>
                    </a:lnBlToTr>
                    <a:solidFill>
                      <a:srgbClr val="006666">
                        <a:alpha val="50000"/>
                      </a:srgbClr>
                    </a:solidFill>
                  </a:tcPr>
                </a:tc>
              </a:tr>
              <a:tr h="271463">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色氨酸</a:t>
                      </a: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磷</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碘</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维生素</a:t>
                      </a:r>
                      <a:r>
                        <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rPr>
                        <a:t>B</a:t>
                      </a:r>
                      <a:r>
                        <a:rPr kumimoji="0" lang="en-US" altLang="zh-CN" sz="1800" b="1" i="0" u="none" strike="noStrike" cap="none" normalizeH="0" baseline="-25000" smtClean="0">
                          <a:ln>
                            <a:noFill/>
                          </a:ln>
                          <a:solidFill>
                            <a:schemeClr val="tx1"/>
                          </a:solidFill>
                          <a:effectLst/>
                          <a:latin typeface="Times New Roman" pitchFamily="18" charset="0"/>
                          <a:ea typeface="华文仿宋" pitchFamily="2" charset="-122"/>
                        </a:rPr>
                        <a:t>1</a:t>
                      </a:r>
                      <a:endPar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a:noFill/>
                    </a:lnB>
                    <a:lnTlToBr>
                      <a:noFill/>
                    </a:lnTlToBr>
                    <a:lnBlToTr>
                      <a:noFill/>
                    </a:lnBlToTr>
                    <a:solidFill>
                      <a:srgbClr val="006666">
                        <a:alpha val="50000"/>
                      </a:srgbClr>
                    </a:solidFill>
                  </a:tcPr>
                </a:tc>
              </a:tr>
              <a:tr h="271463">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苯丙氨酸</a:t>
                      </a: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硫</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铬</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维生素</a:t>
                      </a:r>
                      <a:r>
                        <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rPr>
                        <a:t>B</a:t>
                      </a:r>
                      <a:r>
                        <a:rPr kumimoji="0" lang="en-US" altLang="zh-CN" sz="1800" b="1" i="0" u="none" strike="noStrike" cap="none" normalizeH="0" baseline="-25000" smtClean="0">
                          <a:ln>
                            <a:noFill/>
                          </a:ln>
                          <a:solidFill>
                            <a:schemeClr val="tx1"/>
                          </a:solidFill>
                          <a:effectLst/>
                          <a:latin typeface="Times New Roman" pitchFamily="18" charset="0"/>
                          <a:ea typeface="华文仿宋" pitchFamily="2" charset="-122"/>
                        </a:rPr>
                        <a:t>2</a:t>
                      </a:r>
                      <a:endPar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a:noFill/>
                    </a:lnB>
                    <a:lnTlToBr>
                      <a:noFill/>
                    </a:lnTlToBr>
                    <a:lnBlToTr>
                      <a:noFill/>
                    </a:lnBlToTr>
                    <a:solidFill>
                      <a:srgbClr val="006666">
                        <a:alpha val="50000"/>
                      </a:srgbClr>
                    </a:solidFill>
                  </a:tcPr>
                </a:tc>
              </a:tr>
              <a:tr h="396875">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苏氨酸</a:t>
                      </a: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氯</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钴</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维生素</a:t>
                      </a:r>
                      <a:r>
                        <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rPr>
                        <a:t>B</a:t>
                      </a:r>
                      <a:r>
                        <a:rPr kumimoji="0" lang="en-US" altLang="zh-CN" sz="1800" b="1" i="0" u="none" strike="noStrike" cap="none" normalizeH="0" baseline="-25000" smtClean="0">
                          <a:ln>
                            <a:noFill/>
                          </a:ln>
                          <a:solidFill>
                            <a:schemeClr val="tx1"/>
                          </a:solidFill>
                          <a:effectLst/>
                          <a:latin typeface="Times New Roman" pitchFamily="18" charset="0"/>
                          <a:ea typeface="华文仿宋" pitchFamily="2" charset="-122"/>
                        </a:rPr>
                        <a:t>6</a:t>
                      </a:r>
                      <a:endPar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a:noFill/>
                    </a:lnB>
                    <a:lnTlToBr>
                      <a:noFill/>
                    </a:lnTlToBr>
                    <a:lnBlToTr>
                      <a:noFill/>
                    </a:lnBlToTr>
                    <a:solidFill>
                      <a:srgbClr val="006666">
                        <a:alpha val="50000"/>
                      </a:srgbClr>
                    </a:solidFill>
                  </a:tcPr>
                </a:tc>
              </a:tr>
              <a:tr h="271463">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赖氨酸</a:t>
                      </a: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钼</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烟酸</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a:noFill/>
                    </a:lnB>
                    <a:lnTlToBr>
                      <a:noFill/>
                    </a:lnTlToBr>
                    <a:lnBlToTr>
                      <a:noFill/>
                    </a:lnBlToTr>
                    <a:solidFill>
                      <a:srgbClr val="006666">
                        <a:alpha val="50000"/>
                      </a:srgbClr>
                    </a:solidFill>
                  </a:tcPr>
                </a:tc>
              </a:tr>
              <a:tr h="271463">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组氨酸</a:t>
                      </a: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dirty="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泛酸</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a:noFill/>
                    </a:lnB>
                    <a:lnTlToBr>
                      <a:noFill/>
                    </a:lnTlToBr>
                    <a:lnBlToTr>
                      <a:noFill/>
                    </a:lnBlToTr>
                    <a:solidFill>
                      <a:srgbClr val="006666">
                        <a:alpha val="50000"/>
                      </a:srgbClr>
                    </a:solidFill>
                  </a:tcPr>
                </a:tc>
              </a:tr>
              <a:tr h="307975">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叶酸</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a:noFill/>
                    </a:lnB>
                    <a:lnTlToBr>
                      <a:noFill/>
                    </a:lnTlToBr>
                    <a:lnBlToTr>
                      <a:noFill/>
                    </a:lnBlToTr>
                    <a:solidFill>
                      <a:srgbClr val="006666">
                        <a:alpha val="50000"/>
                      </a:srgbClr>
                    </a:solidFill>
                  </a:tcPr>
                </a:tc>
              </a:tr>
              <a:tr h="376238">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维生素</a:t>
                      </a:r>
                      <a:r>
                        <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rPr>
                        <a:t>B</a:t>
                      </a:r>
                      <a:r>
                        <a:rPr kumimoji="0" lang="en-US" altLang="zh-CN" sz="1800" b="1" i="0" u="none" strike="noStrike" cap="none" normalizeH="0" baseline="-25000" smtClean="0">
                          <a:ln>
                            <a:noFill/>
                          </a:ln>
                          <a:solidFill>
                            <a:schemeClr val="tx1"/>
                          </a:solidFill>
                          <a:effectLst/>
                          <a:latin typeface="Times New Roman" pitchFamily="18" charset="0"/>
                          <a:ea typeface="华文仿宋" pitchFamily="2" charset="-122"/>
                        </a:rPr>
                        <a:t>12</a:t>
                      </a:r>
                      <a:endPar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a:noFill/>
                    </a:lnB>
                    <a:lnTlToBr>
                      <a:noFill/>
                    </a:lnTlToBr>
                    <a:lnBlToTr>
                      <a:noFill/>
                    </a:lnBlToTr>
                    <a:solidFill>
                      <a:srgbClr val="006666">
                        <a:alpha val="50000"/>
                      </a:srgbClr>
                    </a:solidFill>
                  </a:tcPr>
                </a:tc>
              </a:tr>
              <a:tr h="271463">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cap="flat">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生物素</a:t>
                      </a:r>
                    </a:p>
                  </a:txBody>
                  <a:tcPr horzOverflow="overflow">
                    <a:lnL>
                      <a:noFill/>
                    </a:lnL>
                    <a:lnR>
                      <a:noFill/>
                    </a:lnR>
                    <a:lnT>
                      <a:noFill/>
                    </a:lnT>
                    <a:lnB>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a:noFill/>
                    </a:lnB>
                    <a:lnTlToBr>
                      <a:noFill/>
                    </a:lnTlToBr>
                    <a:lnBlToTr>
                      <a:noFill/>
                    </a:lnBlToTr>
                    <a:solidFill>
                      <a:srgbClr val="006666">
                        <a:alpha val="50000"/>
                      </a:srgbClr>
                    </a:solidFill>
                  </a:tcPr>
                </a:tc>
              </a:tr>
              <a:tr h="269875">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cap="flat">
                      <a:noFill/>
                    </a:lnL>
                    <a:lnR>
                      <a:noFill/>
                    </a:lnR>
                    <a:lnT>
                      <a:noFill/>
                    </a:lnT>
                    <a:lnB cap="flat">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cap="flat">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cap="flat">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cap="flat">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cap="flat">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r>
                        <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rPr>
                        <a:t>维生素</a:t>
                      </a:r>
                      <a:r>
                        <a:rPr kumimoji="0" lang="en-US" altLang="zh-CN" sz="1800" b="1" i="0" u="none" strike="noStrike" cap="none" normalizeH="0" baseline="0" smtClean="0">
                          <a:ln>
                            <a:noFill/>
                          </a:ln>
                          <a:solidFill>
                            <a:schemeClr val="tx1"/>
                          </a:solidFill>
                          <a:effectLst/>
                          <a:latin typeface="Times New Roman" pitchFamily="18" charset="0"/>
                          <a:ea typeface="华文仿宋" pitchFamily="2" charset="-122"/>
                        </a:rPr>
                        <a:t>C</a:t>
                      </a: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a:noFill/>
                    </a:lnR>
                    <a:lnT>
                      <a:noFill/>
                    </a:lnT>
                    <a:lnB cap="flat">
                      <a:noFill/>
                    </a:lnB>
                    <a:lnTlToBr>
                      <a:noFill/>
                    </a:lnTlToBr>
                    <a:lnBlToTr>
                      <a:noFill/>
                    </a:lnBlToTr>
                    <a:solidFill>
                      <a:srgbClr val="006666">
                        <a:alpha val="50000"/>
                      </a:srgbClr>
                    </a:solidFill>
                  </a:tcPr>
                </a:tc>
                <a:tc>
                  <a:txBody>
                    <a:bodyPr/>
                    <a:lstStyle/>
                    <a:p>
                      <a:pPr marL="0" marR="0" lvl="0" indent="0" algn="just" defTabSz="914400" rtl="0" eaLnBrk="1" fontAlgn="base" latinLnBrk="0" hangingPunct="1">
                        <a:lnSpc>
                          <a:spcPct val="100000"/>
                        </a:lnSpc>
                        <a:spcBef>
                          <a:spcPct val="20000"/>
                        </a:spcBef>
                        <a:spcAft>
                          <a:spcPct val="0"/>
                        </a:spcAft>
                        <a:buClr>
                          <a:schemeClr val="tx2"/>
                        </a:buClr>
                        <a:buSzPct val="90000"/>
                        <a:buFont typeface="Symbol" pitchFamily="18"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华文仿宋" pitchFamily="2" charset="-122"/>
                      </a:endParaRPr>
                    </a:p>
                  </a:txBody>
                  <a:tcPr horzOverflow="overflow">
                    <a:lnL>
                      <a:noFill/>
                    </a:lnL>
                    <a:lnR cap="flat">
                      <a:noFill/>
                    </a:lnR>
                    <a:lnT>
                      <a:noFill/>
                    </a:lnT>
                    <a:lnB cap="flat">
                      <a:noFill/>
                    </a:lnB>
                    <a:lnTlToBr>
                      <a:noFill/>
                    </a:lnTlToBr>
                    <a:lnBlToTr>
                      <a:noFill/>
                    </a:lnBlToTr>
                    <a:solidFill>
                      <a:srgbClr val="006666">
                        <a:alpha val="50000"/>
                      </a:srgbClr>
                    </a:solidFill>
                  </a:tcPr>
                </a:tc>
              </a:tr>
            </a:tbl>
          </a:graphicData>
        </a:graphic>
      </p:graphicFrame>
      <p:sp>
        <p:nvSpPr>
          <p:cNvPr id="7" name="灯片编号占位符 6"/>
          <p:cNvSpPr>
            <a:spLocks noGrp="1"/>
          </p:cNvSpPr>
          <p:nvPr>
            <p:ph type="sldNum" sz="quarter" idx="12"/>
          </p:nvPr>
        </p:nvSpPr>
        <p:spPr/>
        <p:txBody>
          <a:bodyPr/>
          <a:lstStyle/>
          <a:p>
            <a:fld id="{0C913308-F349-4B6D-A68A-DD1791B4A57B}" type="slidenum">
              <a:rPr lang="zh-CN" altLang="en-US" smtClean="0"/>
              <a:pPr/>
              <a:t>18</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9" name="Picture 5" descr="water-nutrients"/>
          <p:cNvPicPr>
            <a:picLocks noChangeAspect="1" noChangeArrowheads="1"/>
          </p:cNvPicPr>
          <p:nvPr/>
        </p:nvPicPr>
        <p:blipFill>
          <a:blip r:embed="rId2"/>
          <a:srcRect/>
          <a:stretch>
            <a:fillRect/>
          </a:stretch>
        </p:blipFill>
        <p:spPr bwMode="auto">
          <a:xfrm>
            <a:off x="4572000" y="0"/>
            <a:ext cx="1835150" cy="6858000"/>
          </a:xfrm>
          <a:prstGeom prst="rect">
            <a:avLst/>
          </a:prstGeom>
          <a:noFill/>
        </p:spPr>
      </p:pic>
      <p:pic>
        <p:nvPicPr>
          <p:cNvPr id="175110" name="Picture 6" descr="energy-yielding nutrients"/>
          <p:cNvPicPr>
            <a:picLocks noChangeAspect="1" noChangeArrowheads="1"/>
          </p:cNvPicPr>
          <p:nvPr/>
        </p:nvPicPr>
        <p:blipFill>
          <a:blip r:embed="rId3"/>
          <a:srcRect/>
          <a:stretch>
            <a:fillRect/>
          </a:stretch>
        </p:blipFill>
        <p:spPr bwMode="auto">
          <a:xfrm>
            <a:off x="1763713" y="0"/>
            <a:ext cx="5535612" cy="6858000"/>
          </a:xfrm>
          <a:prstGeom prst="rect">
            <a:avLst/>
          </a:prstGeom>
          <a:noFill/>
        </p:spPr>
      </p:pic>
      <p:sp>
        <p:nvSpPr>
          <p:cNvPr id="4" name="灯片编号占位符 3"/>
          <p:cNvSpPr>
            <a:spLocks noGrp="1"/>
          </p:cNvSpPr>
          <p:nvPr>
            <p:ph type="sldNum" sz="quarter" idx="12"/>
          </p:nvPr>
        </p:nvSpPr>
        <p:spPr/>
        <p:txBody>
          <a:bodyPr/>
          <a:lstStyle/>
          <a:p>
            <a:fld id="{0C913308-F349-4B6D-A68A-DD1791B4A57B}" type="slidenum">
              <a:rPr lang="zh-CN" altLang="en-US" smtClean="0"/>
              <a:pPr/>
              <a:t>19</a:t>
            </a:fld>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a:xfrm>
            <a:off x="1071538" y="2428868"/>
            <a:ext cx="8229600" cy="1143000"/>
          </a:xfrm>
        </p:spPr>
        <p:txBody>
          <a:bodyPr>
            <a:normAutofit/>
          </a:bodyPr>
          <a:lstStyle/>
          <a:p>
            <a:r>
              <a:rPr lang="zh-CN" altLang="en-US" dirty="0" smtClean="0"/>
              <a:t>一、预防医学与临床医学</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a:t>
            </a:fld>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2" name="Picture 4" descr="micro-nutrients"/>
          <p:cNvPicPr>
            <a:picLocks noChangeAspect="1" noChangeArrowheads="1"/>
          </p:cNvPicPr>
          <p:nvPr/>
        </p:nvPicPr>
        <p:blipFill>
          <a:blip r:embed="rId2"/>
          <a:srcRect/>
          <a:stretch>
            <a:fillRect/>
          </a:stretch>
        </p:blipFill>
        <p:spPr bwMode="auto">
          <a:xfrm>
            <a:off x="0" y="825500"/>
            <a:ext cx="9144000" cy="6032500"/>
          </a:xfrm>
          <a:prstGeom prst="rect">
            <a:avLst/>
          </a:prstGeom>
          <a:noFill/>
        </p:spPr>
      </p:pic>
      <p:sp>
        <p:nvSpPr>
          <p:cNvPr id="3" name="灯片编号占位符 2"/>
          <p:cNvSpPr>
            <a:spLocks noGrp="1"/>
          </p:cNvSpPr>
          <p:nvPr>
            <p:ph type="sldNum" sz="quarter" idx="12"/>
          </p:nvPr>
        </p:nvSpPr>
        <p:spPr/>
        <p:txBody>
          <a:bodyPr/>
          <a:lstStyle/>
          <a:p>
            <a:fld id="{0C913308-F349-4B6D-A68A-DD1791B4A57B}" type="slidenum">
              <a:rPr lang="zh-CN" altLang="en-US" smtClean="0"/>
              <a:pPr/>
              <a:t>20</a:t>
            </a:fld>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0" name="Picture 2"/>
          <p:cNvPicPr>
            <a:picLocks noChangeAspect="1" noChangeArrowheads="1"/>
          </p:cNvPicPr>
          <p:nvPr/>
        </p:nvPicPr>
        <p:blipFill>
          <a:blip r:embed="rId2" cstate="print">
            <a:clrChange>
              <a:clrFrom>
                <a:srgbClr val="FFFFFF"/>
              </a:clrFrom>
              <a:clrTo>
                <a:srgbClr val="FFFFFF">
                  <a:alpha val="0"/>
                </a:srgbClr>
              </a:clrTo>
            </a:clrChange>
            <a:lum bright="-18000" contrast="18000"/>
          </a:blip>
          <a:srcRect/>
          <a:stretch>
            <a:fillRect/>
          </a:stretch>
        </p:blipFill>
        <p:spPr bwMode="auto">
          <a:xfrm>
            <a:off x="1331913" y="177800"/>
            <a:ext cx="1584325" cy="2492375"/>
          </a:xfrm>
          <a:prstGeom prst="rect">
            <a:avLst/>
          </a:prstGeom>
          <a:solidFill>
            <a:srgbClr val="FFFFFF"/>
          </a:solidFill>
        </p:spPr>
      </p:pic>
      <p:pic>
        <p:nvPicPr>
          <p:cNvPr id="201731"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580063" y="177800"/>
            <a:ext cx="2232025" cy="2492375"/>
          </a:xfrm>
          <a:prstGeom prst="rect">
            <a:avLst/>
          </a:prstGeom>
          <a:gradFill rotWithShape="1">
            <a:gsLst>
              <a:gs pos="0">
                <a:schemeClr val="tx1"/>
              </a:gs>
              <a:gs pos="100000">
                <a:srgbClr val="FFFFFF"/>
              </a:gs>
            </a:gsLst>
            <a:lin ang="5400000" scaled="1"/>
          </a:gradFill>
        </p:spPr>
      </p:pic>
      <p:pic>
        <p:nvPicPr>
          <p:cNvPr id="201732" name="Picture 4" descr="56504425"/>
          <p:cNvPicPr>
            <a:picLocks noChangeAspect="1" noChangeArrowheads="1"/>
          </p:cNvPicPr>
          <p:nvPr/>
        </p:nvPicPr>
        <p:blipFill>
          <a:blip r:embed="rId4">
            <a:clrChange>
              <a:clrFrom>
                <a:srgbClr val="FBFBFB"/>
              </a:clrFrom>
              <a:clrTo>
                <a:srgbClr val="FBFBFB">
                  <a:alpha val="0"/>
                </a:srgbClr>
              </a:clrTo>
            </a:clrChange>
            <a:lum bright="12000" contrast="6000"/>
          </a:blip>
          <a:srcRect/>
          <a:stretch>
            <a:fillRect/>
          </a:stretch>
        </p:blipFill>
        <p:spPr bwMode="auto">
          <a:xfrm>
            <a:off x="2916238" y="177800"/>
            <a:ext cx="2663825" cy="2530475"/>
          </a:xfrm>
          <a:prstGeom prst="rect">
            <a:avLst/>
          </a:prstGeom>
          <a:solidFill>
            <a:srgbClr val="FFFFFF"/>
          </a:solidFill>
        </p:spPr>
      </p:pic>
      <p:pic>
        <p:nvPicPr>
          <p:cNvPr id="201733" name="Picture 5" descr="DRIs"/>
          <p:cNvPicPr>
            <a:picLocks noChangeAspect="1" noChangeArrowheads="1"/>
          </p:cNvPicPr>
          <p:nvPr/>
        </p:nvPicPr>
        <p:blipFill>
          <a:blip r:embed="rId5">
            <a:clrChange>
              <a:clrFrom>
                <a:srgbClr val="FFFFFF"/>
              </a:clrFrom>
              <a:clrTo>
                <a:srgbClr val="FFFFFF">
                  <a:alpha val="0"/>
                </a:srgbClr>
              </a:clrTo>
            </a:clrChange>
            <a:lum bright="100000" contrast="20000"/>
          </a:blip>
          <a:srcRect/>
          <a:stretch>
            <a:fillRect/>
          </a:stretch>
        </p:blipFill>
        <p:spPr bwMode="auto">
          <a:xfrm>
            <a:off x="900113" y="2565400"/>
            <a:ext cx="7343775" cy="3960813"/>
          </a:xfrm>
          <a:prstGeom prst="rect">
            <a:avLst/>
          </a:prstGeom>
          <a:noFill/>
        </p:spPr>
      </p:pic>
      <p:sp>
        <p:nvSpPr>
          <p:cNvPr id="201734" name="Text Box 6"/>
          <p:cNvSpPr txBox="1">
            <a:spLocks noChangeArrowheads="1"/>
          </p:cNvSpPr>
          <p:nvPr/>
        </p:nvSpPr>
        <p:spPr bwMode="auto">
          <a:xfrm>
            <a:off x="252413" y="3976688"/>
            <a:ext cx="863600" cy="1973262"/>
          </a:xfrm>
          <a:prstGeom prst="rect">
            <a:avLst/>
          </a:prstGeom>
          <a:noFill/>
          <a:ln w="9525">
            <a:noFill/>
            <a:miter lim="800000"/>
            <a:headEnd/>
            <a:tailEnd/>
          </a:ln>
          <a:effectLst/>
        </p:spPr>
        <p:txBody>
          <a:bodyPr>
            <a:spAutoFit/>
          </a:bodyPr>
          <a:lstStyle/>
          <a:p>
            <a:pPr algn="ctr">
              <a:spcBef>
                <a:spcPct val="15000"/>
              </a:spcBef>
              <a:spcAft>
                <a:spcPct val="15000"/>
              </a:spcAft>
            </a:pPr>
            <a:r>
              <a:rPr kumimoji="1" lang="zh-CN" altLang="en-US" sz="2400">
                <a:solidFill>
                  <a:schemeClr val="tx1"/>
                </a:solidFill>
                <a:ea typeface="楷体_GB2312" pitchFamily="49" charset="-122"/>
              </a:rPr>
              <a:t>缺</a:t>
            </a:r>
          </a:p>
          <a:p>
            <a:pPr algn="ctr"/>
            <a:r>
              <a:rPr kumimoji="1" lang="zh-CN" altLang="en-US" sz="2400">
                <a:solidFill>
                  <a:schemeClr val="tx1"/>
                </a:solidFill>
                <a:ea typeface="楷体_GB2312" pitchFamily="49" charset="-122"/>
              </a:rPr>
              <a:t>乏</a:t>
            </a:r>
          </a:p>
          <a:p>
            <a:pPr algn="ctr"/>
            <a:r>
              <a:rPr kumimoji="1" lang="zh-CN" altLang="en-US" sz="2400">
                <a:solidFill>
                  <a:schemeClr val="tx1"/>
                </a:solidFill>
                <a:ea typeface="楷体_GB2312" pitchFamily="49" charset="-122"/>
              </a:rPr>
              <a:t>病</a:t>
            </a:r>
          </a:p>
          <a:p>
            <a:pPr algn="ctr"/>
            <a:r>
              <a:rPr kumimoji="1" lang="zh-CN" altLang="en-US" sz="2400">
                <a:solidFill>
                  <a:schemeClr val="tx1"/>
                </a:solidFill>
                <a:ea typeface="楷体_GB2312" pitchFamily="49" charset="-122"/>
              </a:rPr>
              <a:t>风</a:t>
            </a:r>
          </a:p>
          <a:p>
            <a:pPr algn="ctr"/>
            <a:r>
              <a:rPr kumimoji="1" lang="zh-CN" altLang="en-US" sz="2400">
                <a:solidFill>
                  <a:schemeClr val="tx1"/>
                </a:solidFill>
                <a:ea typeface="楷体_GB2312" pitchFamily="49" charset="-122"/>
              </a:rPr>
              <a:t>险</a:t>
            </a:r>
          </a:p>
        </p:txBody>
      </p:sp>
      <p:sp>
        <p:nvSpPr>
          <p:cNvPr id="201735" name="Text Box 7"/>
          <p:cNvSpPr txBox="1">
            <a:spLocks noChangeArrowheads="1"/>
          </p:cNvSpPr>
          <p:nvPr/>
        </p:nvSpPr>
        <p:spPr bwMode="auto">
          <a:xfrm>
            <a:off x="8101013" y="3667125"/>
            <a:ext cx="719137" cy="2282825"/>
          </a:xfrm>
          <a:prstGeom prst="rect">
            <a:avLst/>
          </a:prstGeom>
          <a:noFill/>
          <a:ln w="9525">
            <a:noFill/>
            <a:miter lim="800000"/>
            <a:headEnd/>
            <a:tailEnd/>
          </a:ln>
          <a:effectLst/>
        </p:spPr>
        <p:txBody>
          <a:bodyPr>
            <a:spAutoFit/>
          </a:bodyPr>
          <a:lstStyle/>
          <a:p>
            <a:pPr algn="ctr">
              <a:spcBef>
                <a:spcPct val="50000"/>
              </a:spcBef>
            </a:pPr>
            <a:r>
              <a:rPr kumimoji="1" lang="zh-CN" altLang="en-US" sz="2400">
                <a:solidFill>
                  <a:schemeClr val="tx1"/>
                </a:solidFill>
                <a:ea typeface="楷体_GB2312" pitchFamily="49" charset="-122"/>
              </a:rPr>
              <a:t>过量中毒风险</a:t>
            </a:r>
          </a:p>
        </p:txBody>
      </p:sp>
      <p:grpSp>
        <p:nvGrpSpPr>
          <p:cNvPr id="2" name="Group 8"/>
          <p:cNvGrpSpPr>
            <a:grpSpLocks/>
          </p:cNvGrpSpPr>
          <p:nvPr/>
        </p:nvGrpSpPr>
        <p:grpSpPr bwMode="auto">
          <a:xfrm>
            <a:off x="1330325" y="2635250"/>
            <a:ext cx="865188" cy="3241675"/>
            <a:chOff x="793" y="1207"/>
            <a:chExt cx="636" cy="2042"/>
          </a:xfrm>
        </p:grpSpPr>
        <p:sp>
          <p:nvSpPr>
            <p:cNvPr id="201737" name="Rectangle 9"/>
            <p:cNvSpPr>
              <a:spLocks noChangeArrowheads="1"/>
            </p:cNvSpPr>
            <p:nvPr/>
          </p:nvSpPr>
          <p:spPr bwMode="auto">
            <a:xfrm>
              <a:off x="793" y="1207"/>
              <a:ext cx="636" cy="2042"/>
            </a:xfrm>
            <a:prstGeom prst="rect">
              <a:avLst/>
            </a:prstGeom>
            <a:solidFill>
              <a:srgbClr val="FFFF00">
                <a:alpha val="50000"/>
              </a:srgbClr>
            </a:solidFill>
            <a:ln w="9525">
              <a:noFill/>
              <a:miter lim="800000"/>
              <a:headEnd/>
              <a:tailEnd/>
            </a:ln>
            <a:effectLst/>
          </p:spPr>
          <p:txBody>
            <a:bodyPr wrap="none" anchor="ctr"/>
            <a:lstStyle/>
            <a:p>
              <a:endParaRPr lang="zh-CN" altLang="en-US"/>
            </a:p>
          </p:txBody>
        </p:sp>
        <p:sp>
          <p:nvSpPr>
            <p:cNvPr id="201738" name="Text Box 10"/>
            <p:cNvSpPr txBox="1">
              <a:spLocks noChangeArrowheads="1"/>
            </p:cNvSpPr>
            <p:nvPr/>
          </p:nvSpPr>
          <p:spPr bwMode="auto">
            <a:xfrm>
              <a:off x="839" y="1286"/>
              <a:ext cx="590" cy="250"/>
            </a:xfrm>
            <a:prstGeom prst="rect">
              <a:avLst/>
            </a:prstGeom>
            <a:noFill/>
            <a:ln w="9525">
              <a:noFill/>
              <a:miter lim="800000"/>
              <a:headEnd/>
              <a:tailEnd/>
            </a:ln>
            <a:effectLst/>
          </p:spPr>
          <p:txBody>
            <a:bodyPr>
              <a:spAutoFit/>
            </a:bodyPr>
            <a:lstStyle/>
            <a:p>
              <a:pPr algn="ctr">
                <a:spcBef>
                  <a:spcPct val="50000"/>
                </a:spcBef>
              </a:pPr>
              <a:r>
                <a:rPr kumimoji="1" lang="zh-CN" altLang="en-US" sz="2000">
                  <a:solidFill>
                    <a:schemeClr val="tx1"/>
                  </a:solidFill>
                  <a:effectLst>
                    <a:outerShdw blurRad="38100" dist="38100" dir="2700000" algn="tl">
                      <a:srgbClr val="C0C0C0"/>
                    </a:outerShdw>
                  </a:effectLst>
                  <a:ea typeface="楷体_GB2312" pitchFamily="49" charset="-122"/>
                </a:rPr>
                <a:t>缺乏</a:t>
              </a:r>
            </a:p>
          </p:txBody>
        </p:sp>
      </p:grpSp>
      <p:grpSp>
        <p:nvGrpSpPr>
          <p:cNvPr id="3" name="Group 11"/>
          <p:cNvGrpSpPr>
            <a:grpSpLocks/>
          </p:cNvGrpSpPr>
          <p:nvPr/>
        </p:nvGrpSpPr>
        <p:grpSpPr bwMode="auto">
          <a:xfrm>
            <a:off x="2051050" y="2635250"/>
            <a:ext cx="936625" cy="3241675"/>
            <a:chOff x="1338" y="1207"/>
            <a:chExt cx="590" cy="2042"/>
          </a:xfrm>
        </p:grpSpPr>
        <p:sp>
          <p:nvSpPr>
            <p:cNvPr id="201740" name="Rectangle 12"/>
            <p:cNvSpPr>
              <a:spLocks noChangeArrowheads="1"/>
            </p:cNvSpPr>
            <p:nvPr/>
          </p:nvSpPr>
          <p:spPr bwMode="auto">
            <a:xfrm>
              <a:off x="1428" y="1207"/>
              <a:ext cx="454" cy="2042"/>
            </a:xfrm>
            <a:prstGeom prst="rect">
              <a:avLst/>
            </a:prstGeom>
            <a:solidFill>
              <a:srgbClr val="FF9900">
                <a:alpha val="50000"/>
              </a:srgbClr>
            </a:solidFill>
            <a:ln w="9525">
              <a:noFill/>
              <a:miter lim="800000"/>
              <a:headEnd/>
              <a:tailEnd/>
            </a:ln>
            <a:effectLst/>
          </p:spPr>
          <p:txBody>
            <a:bodyPr wrap="none" anchor="ctr"/>
            <a:lstStyle/>
            <a:p>
              <a:endParaRPr lang="zh-CN" altLang="en-US"/>
            </a:p>
          </p:txBody>
        </p:sp>
        <p:sp>
          <p:nvSpPr>
            <p:cNvPr id="201741" name="Text Box 13"/>
            <p:cNvSpPr txBox="1">
              <a:spLocks noChangeArrowheads="1"/>
            </p:cNvSpPr>
            <p:nvPr/>
          </p:nvSpPr>
          <p:spPr bwMode="auto">
            <a:xfrm>
              <a:off x="1338" y="1207"/>
              <a:ext cx="590" cy="442"/>
            </a:xfrm>
            <a:prstGeom prst="rect">
              <a:avLst/>
            </a:prstGeom>
            <a:noFill/>
            <a:ln w="9525">
              <a:noFill/>
              <a:miter lim="800000"/>
              <a:headEnd/>
              <a:tailEnd/>
            </a:ln>
            <a:effectLst/>
          </p:spPr>
          <p:txBody>
            <a:bodyPr>
              <a:spAutoFit/>
            </a:bodyPr>
            <a:lstStyle/>
            <a:p>
              <a:pPr algn="ctr">
                <a:spcBef>
                  <a:spcPct val="50000"/>
                </a:spcBef>
              </a:pPr>
              <a:r>
                <a:rPr kumimoji="1" lang="zh-CN" altLang="en-US" sz="2000">
                  <a:solidFill>
                    <a:schemeClr val="tx1"/>
                  </a:solidFill>
                  <a:effectLst>
                    <a:outerShdw blurRad="38100" dist="38100" dir="2700000" algn="tl">
                      <a:srgbClr val="C0C0C0"/>
                    </a:outerShdw>
                  </a:effectLst>
                  <a:ea typeface="楷体_GB2312" pitchFamily="49" charset="-122"/>
                </a:rPr>
                <a:t>有待提高</a:t>
              </a:r>
              <a:endParaRPr kumimoji="1" lang="en-US" altLang="zh-CN" sz="2000">
                <a:solidFill>
                  <a:schemeClr val="tx1"/>
                </a:solidFill>
                <a:effectLst>
                  <a:outerShdw blurRad="38100" dist="38100" dir="2700000" algn="tl">
                    <a:srgbClr val="C0C0C0"/>
                  </a:outerShdw>
                </a:effectLst>
                <a:ea typeface="楷体_GB2312" pitchFamily="49" charset="-122"/>
              </a:endParaRPr>
            </a:p>
          </p:txBody>
        </p:sp>
      </p:grpSp>
      <p:grpSp>
        <p:nvGrpSpPr>
          <p:cNvPr id="4" name="Group 14"/>
          <p:cNvGrpSpPr>
            <a:grpSpLocks/>
          </p:cNvGrpSpPr>
          <p:nvPr/>
        </p:nvGrpSpPr>
        <p:grpSpPr bwMode="auto">
          <a:xfrm>
            <a:off x="2916238" y="2636838"/>
            <a:ext cx="2735262" cy="3240087"/>
            <a:chOff x="1882" y="1207"/>
            <a:chExt cx="1860" cy="2042"/>
          </a:xfrm>
        </p:grpSpPr>
        <p:sp>
          <p:nvSpPr>
            <p:cNvPr id="201743" name="Rectangle 15"/>
            <p:cNvSpPr>
              <a:spLocks noChangeArrowheads="1"/>
            </p:cNvSpPr>
            <p:nvPr/>
          </p:nvSpPr>
          <p:spPr bwMode="auto">
            <a:xfrm>
              <a:off x="1882" y="1207"/>
              <a:ext cx="1860" cy="2042"/>
            </a:xfrm>
            <a:prstGeom prst="rect">
              <a:avLst/>
            </a:prstGeom>
            <a:gradFill rotWithShape="1">
              <a:gsLst>
                <a:gs pos="0">
                  <a:srgbClr val="006600">
                    <a:alpha val="50000"/>
                  </a:srgbClr>
                </a:gs>
                <a:gs pos="100000">
                  <a:srgbClr val="006600">
                    <a:gamma/>
                    <a:shade val="46275"/>
                    <a:invGamma/>
                    <a:alpha val="50000"/>
                  </a:srgbClr>
                </a:gs>
              </a:gsLst>
              <a:lin ang="5400000" scaled="1"/>
            </a:gradFill>
            <a:ln w="9525">
              <a:noFill/>
              <a:miter lim="800000"/>
              <a:headEnd/>
              <a:tailEnd/>
            </a:ln>
            <a:effectLst/>
          </p:spPr>
          <p:txBody>
            <a:bodyPr wrap="none" anchor="ctr"/>
            <a:lstStyle/>
            <a:p>
              <a:endParaRPr lang="zh-CN" altLang="en-US"/>
            </a:p>
          </p:txBody>
        </p:sp>
        <p:sp>
          <p:nvSpPr>
            <p:cNvPr id="201744" name="Text Box 16"/>
            <p:cNvSpPr txBox="1">
              <a:spLocks noChangeArrowheads="1"/>
            </p:cNvSpPr>
            <p:nvPr/>
          </p:nvSpPr>
          <p:spPr bwMode="auto">
            <a:xfrm>
              <a:off x="1927" y="1286"/>
              <a:ext cx="1769" cy="250"/>
            </a:xfrm>
            <a:prstGeom prst="rect">
              <a:avLst/>
            </a:prstGeom>
            <a:noFill/>
            <a:ln w="9525">
              <a:noFill/>
              <a:miter lim="800000"/>
              <a:headEnd/>
              <a:tailEnd/>
            </a:ln>
            <a:effectLst/>
          </p:spPr>
          <p:txBody>
            <a:bodyPr>
              <a:spAutoFit/>
            </a:bodyPr>
            <a:lstStyle/>
            <a:p>
              <a:pPr algn="ctr">
                <a:spcBef>
                  <a:spcPct val="50000"/>
                </a:spcBef>
              </a:pPr>
              <a:r>
                <a:rPr kumimoji="1" lang="zh-CN" altLang="en-US" sz="2000">
                  <a:solidFill>
                    <a:schemeClr val="tx1"/>
                  </a:solidFill>
                  <a:ea typeface="楷体_GB2312" pitchFamily="49" charset="-122"/>
                </a:rPr>
                <a:t>充足而适宜</a:t>
              </a:r>
              <a:endParaRPr kumimoji="1" lang="en-US" altLang="zh-CN" sz="2000">
                <a:solidFill>
                  <a:schemeClr val="tx1"/>
                </a:solidFill>
                <a:ea typeface="楷体_GB2312" pitchFamily="49" charset="-122"/>
              </a:endParaRPr>
            </a:p>
          </p:txBody>
        </p:sp>
      </p:grpSp>
      <p:grpSp>
        <p:nvGrpSpPr>
          <p:cNvPr id="5" name="Group 17"/>
          <p:cNvGrpSpPr>
            <a:grpSpLocks/>
          </p:cNvGrpSpPr>
          <p:nvPr/>
        </p:nvGrpSpPr>
        <p:grpSpPr bwMode="auto">
          <a:xfrm>
            <a:off x="5580063" y="2635250"/>
            <a:ext cx="863600" cy="3241675"/>
            <a:chOff x="3696" y="1207"/>
            <a:chExt cx="590" cy="2042"/>
          </a:xfrm>
        </p:grpSpPr>
        <p:sp>
          <p:nvSpPr>
            <p:cNvPr id="201746" name="Rectangle 18"/>
            <p:cNvSpPr>
              <a:spLocks noChangeArrowheads="1"/>
            </p:cNvSpPr>
            <p:nvPr/>
          </p:nvSpPr>
          <p:spPr bwMode="auto">
            <a:xfrm>
              <a:off x="3742" y="1207"/>
              <a:ext cx="544" cy="2042"/>
            </a:xfrm>
            <a:prstGeom prst="rect">
              <a:avLst/>
            </a:prstGeom>
            <a:solidFill>
              <a:srgbClr val="A50021">
                <a:alpha val="50000"/>
              </a:srgbClr>
            </a:solidFill>
            <a:ln w="9525">
              <a:noFill/>
              <a:miter lim="800000"/>
              <a:headEnd/>
              <a:tailEnd/>
            </a:ln>
            <a:effectLst/>
          </p:spPr>
          <p:txBody>
            <a:bodyPr wrap="none" anchor="ctr"/>
            <a:lstStyle/>
            <a:p>
              <a:endParaRPr lang="zh-CN" altLang="en-US"/>
            </a:p>
          </p:txBody>
        </p:sp>
        <p:sp>
          <p:nvSpPr>
            <p:cNvPr id="201747" name="Text Box 19"/>
            <p:cNvSpPr txBox="1">
              <a:spLocks noChangeArrowheads="1"/>
            </p:cNvSpPr>
            <p:nvPr/>
          </p:nvSpPr>
          <p:spPr bwMode="auto">
            <a:xfrm>
              <a:off x="3696" y="1286"/>
              <a:ext cx="590" cy="250"/>
            </a:xfrm>
            <a:prstGeom prst="rect">
              <a:avLst/>
            </a:prstGeom>
            <a:noFill/>
            <a:ln w="9525">
              <a:noFill/>
              <a:miter lim="800000"/>
              <a:headEnd/>
              <a:tailEnd/>
            </a:ln>
            <a:effectLst/>
          </p:spPr>
          <p:txBody>
            <a:bodyPr>
              <a:spAutoFit/>
            </a:bodyPr>
            <a:lstStyle/>
            <a:p>
              <a:pPr algn="ctr">
                <a:spcBef>
                  <a:spcPct val="50000"/>
                </a:spcBef>
              </a:pPr>
              <a:r>
                <a:rPr kumimoji="1" lang="zh-CN" altLang="en-US" sz="2000">
                  <a:solidFill>
                    <a:schemeClr val="tx1"/>
                  </a:solidFill>
                  <a:ea typeface="楷体_GB2312" pitchFamily="49" charset="-122"/>
                </a:rPr>
                <a:t>过量</a:t>
              </a:r>
            </a:p>
          </p:txBody>
        </p:sp>
      </p:grpSp>
      <p:grpSp>
        <p:nvGrpSpPr>
          <p:cNvPr id="6" name="Group 20"/>
          <p:cNvGrpSpPr>
            <a:grpSpLocks/>
          </p:cNvGrpSpPr>
          <p:nvPr/>
        </p:nvGrpSpPr>
        <p:grpSpPr bwMode="auto">
          <a:xfrm>
            <a:off x="6443663" y="2635250"/>
            <a:ext cx="1368425" cy="3241675"/>
            <a:chOff x="4285" y="1207"/>
            <a:chExt cx="591" cy="2042"/>
          </a:xfrm>
        </p:grpSpPr>
        <p:sp>
          <p:nvSpPr>
            <p:cNvPr id="201749" name="Rectangle 21"/>
            <p:cNvSpPr>
              <a:spLocks noChangeArrowheads="1"/>
            </p:cNvSpPr>
            <p:nvPr/>
          </p:nvSpPr>
          <p:spPr bwMode="auto">
            <a:xfrm>
              <a:off x="4290" y="1207"/>
              <a:ext cx="586" cy="2042"/>
            </a:xfrm>
            <a:prstGeom prst="rect">
              <a:avLst/>
            </a:prstGeom>
            <a:solidFill>
              <a:srgbClr val="663300">
                <a:alpha val="50000"/>
              </a:srgbClr>
            </a:solidFill>
            <a:ln w="9525">
              <a:noFill/>
              <a:miter lim="800000"/>
              <a:headEnd/>
              <a:tailEnd/>
            </a:ln>
            <a:effectLst/>
          </p:spPr>
          <p:txBody>
            <a:bodyPr wrap="none" anchor="ctr"/>
            <a:lstStyle/>
            <a:p>
              <a:endParaRPr lang="zh-CN" altLang="en-US"/>
            </a:p>
          </p:txBody>
        </p:sp>
        <p:sp>
          <p:nvSpPr>
            <p:cNvPr id="201750" name="Text Box 22"/>
            <p:cNvSpPr txBox="1">
              <a:spLocks noChangeArrowheads="1"/>
            </p:cNvSpPr>
            <p:nvPr/>
          </p:nvSpPr>
          <p:spPr bwMode="auto">
            <a:xfrm>
              <a:off x="4285" y="1286"/>
              <a:ext cx="545" cy="442"/>
            </a:xfrm>
            <a:prstGeom prst="rect">
              <a:avLst/>
            </a:prstGeom>
            <a:noFill/>
            <a:ln w="9525">
              <a:noFill/>
              <a:miter lim="800000"/>
              <a:headEnd/>
              <a:tailEnd/>
            </a:ln>
            <a:effectLst/>
          </p:spPr>
          <p:txBody>
            <a:bodyPr>
              <a:spAutoFit/>
            </a:bodyPr>
            <a:lstStyle/>
            <a:p>
              <a:pPr algn="ctr"/>
              <a:r>
                <a:rPr kumimoji="1" lang="zh-CN" altLang="en-US" sz="2000">
                  <a:solidFill>
                    <a:schemeClr val="tx1"/>
                  </a:solidFill>
                  <a:ea typeface="楷体_GB2312" pitchFamily="49" charset="-122"/>
                </a:rPr>
                <a:t>中毒</a:t>
              </a:r>
            </a:p>
            <a:p>
              <a:pPr algn="ctr"/>
              <a:r>
                <a:rPr kumimoji="1" lang="zh-CN" altLang="en-US" sz="2000">
                  <a:solidFill>
                    <a:schemeClr val="tx1"/>
                  </a:solidFill>
                  <a:ea typeface="楷体_GB2312" pitchFamily="49" charset="-122"/>
                </a:rPr>
                <a:t>风险</a:t>
              </a:r>
              <a:endParaRPr kumimoji="1" lang="en-US" altLang="zh-CN" sz="2000">
                <a:solidFill>
                  <a:schemeClr val="tx1"/>
                </a:solidFill>
                <a:ea typeface="楷体_GB2312" pitchFamily="49" charset="-122"/>
              </a:endParaRPr>
            </a:p>
          </p:txBody>
        </p:sp>
      </p:grpSp>
      <p:sp>
        <p:nvSpPr>
          <p:cNvPr id="201751" name="Text Box 23"/>
          <p:cNvSpPr txBox="1">
            <a:spLocks noChangeArrowheads="1"/>
          </p:cNvSpPr>
          <p:nvPr/>
        </p:nvSpPr>
        <p:spPr bwMode="auto">
          <a:xfrm>
            <a:off x="1547813" y="6140450"/>
            <a:ext cx="2447925" cy="457200"/>
          </a:xfrm>
          <a:prstGeom prst="rect">
            <a:avLst/>
          </a:prstGeom>
          <a:noFill/>
          <a:ln w="101600" algn="ctr">
            <a:noFill/>
            <a:miter lim="800000"/>
            <a:headEnd/>
            <a:tailEnd/>
          </a:ln>
          <a:effectLst/>
        </p:spPr>
        <p:txBody>
          <a:bodyPr>
            <a:spAutoFit/>
          </a:bodyPr>
          <a:lstStyle/>
          <a:p>
            <a:pPr algn="ctr">
              <a:spcBef>
                <a:spcPct val="50000"/>
              </a:spcBef>
            </a:pPr>
            <a:r>
              <a:rPr lang="zh-CN" altLang="en-US" sz="2400">
                <a:solidFill>
                  <a:schemeClr val="tx1"/>
                </a:solidFill>
                <a:ea typeface="楷体_GB2312" pitchFamily="49" charset="-122"/>
              </a:rPr>
              <a:t>营养素摄入量</a:t>
            </a:r>
            <a:endParaRPr lang="en-US" altLang="zh-CN" sz="2400">
              <a:solidFill>
                <a:schemeClr val="tx1"/>
              </a:solidFill>
              <a:ea typeface="楷体_GB2312" pitchFamily="49" charset="-122"/>
            </a:endParaRPr>
          </a:p>
        </p:txBody>
      </p:sp>
      <p:pic>
        <p:nvPicPr>
          <p:cNvPr id="24" name="Picture 5" descr="DRIs"/>
          <p:cNvPicPr>
            <a:picLocks noChangeAspect="1" noChangeArrowheads="1"/>
          </p:cNvPicPr>
          <p:nvPr/>
        </p:nvPicPr>
        <p:blipFill>
          <a:blip r:embed="rId5">
            <a:clrChange>
              <a:clrFrom>
                <a:srgbClr val="FFFFFF"/>
              </a:clrFrom>
              <a:clrTo>
                <a:srgbClr val="FFFFFF">
                  <a:alpha val="0"/>
                </a:srgbClr>
              </a:clrTo>
            </a:clrChange>
            <a:lum bright="100000" contrast="20000"/>
          </a:blip>
          <a:srcRect/>
          <a:stretch>
            <a:fillRect/>
          </a:stretch>
        </p:blipFill>
        <p:spPr bwMode="auto">
          <a:xfrm>
            <a:off x="928662" y="2571744"/>
            <a:ext cx="7343775" cy="3960813"/>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201730"/>
                                        </p:tgtEl>
                                        <p:attrNameLst>
                                          <p:attrName>style.visibility</p:attrName>
                                        </p:attrNameLst>
                                      </p:cBhvr>
                                      <p:to>
                                        <p:strVal val="visible"/>
                                      </p:to>
                                    </p:set>
                                    <p:animEffect transition="in" filter="checkerboard(across)">
                                      <p:cBhvr>
                                        <p:cTn id="16" dur="500"/>
                                        <p:tgtEl>
                                          <p:spTgt spid="201730"/>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par>
                          <p:cTn id="22" fill="hold">
                            <p:stCondLst>
                              <p:cond delay="500"/>
                            </p:stCondLst>
                            <p:childTnLst>
                              <p:par>
                                <p:cTn id="23" presetID="5" presetClass="entr" presetSubtype="10" fill="hold" nodeType="afterEffect">
                                  <p:stCondLst>
                                    <p:cond delay="0"/>
                                  </p:stCondLst>
                                  <p:childTnLst>
                                    <p:set>
                                      <p:cBhvr>
                                        <p:cTn id="24" dur="1" fill="hold">
                                          <p:stCondLst>
                                            <p:cond delay="0"/>
                                          </p:stCondLst>
                                        </p:cTn>
                                        <p:tgtEl>
                                          <p:spTgt spid="201732"/>
                                        </p:tgtEl>
                                        <p:attrNameLst>
                                          <p:attrName>style.visibility</p:attrName>
                                        </p:attrNameLst>
                                      </p:cBhvr>
                                      <p:to>
                                        <p:strVal val="visible"/>
                                      </p:to>
                                    </p:set>
                                    <p:animEffect transition="in" filter="checkerboard(across)">
                                      <p:cBhvr>
                                        <p:cTn id="25" dur="500"/>
                                        <p:tgtEl>
                                          <p:spTgt spid="201732"/>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linds(horizontal)">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linds(horizontal)">
                                      <p:cBhvr>
                                        <p:cTn id="35" dur="1000"/>
                                        <p:tgtEl>
                                          <p:spTgt spid="6"/>
                                        </p:tgtEl>
                                      </p:cBhvr>
                                    </p:animEffect>
                                  </p:childTnLst>
                                </p:cTn>
                              </p:par>
                            </p:childTnLst>
                          </p:cTn>
                        </p:par>
                        <p:par>
                          <p:cTn id="36" fill="hold">
                            <p:stCondLst>
                              <p:cond delay="1000"/>
                            </p:stCondLst>
                            <p:childTnLst>
                              <p:par>
                                <p:cTn id="37" presetID="5" presetClass="entr" presetSubtype="10" fill="hold" nodeType="afterEffect">
                                  <p:stCondLst>
                                    <p:cond delay="0"/>
                                  </p:stCondLst>
                                  <p:childTnLst>
                                    <p:set>
                                      <p:cBhvr>
                                        <p:cTn id="38" dur="1" fill="hold">
                                          <p:stCondLst>
                                            <p:cond delay="0"/>
                                          </p:stCondLst>
                                        </p:cTn>
                                        <p:tgtEl>
                                          <p:spTgt spid="201731"/>
                                        </p:tgtEl>
                                        <p:attrNameLst>
                                          <p:attrName>style.visibility</p:attrName>
                                        </p:attrNameLst>
                                      </p:cBhvr>
                                      <p:to>
                                        <p:strVal val="visible"/>
                                      </p:to>
                                    </p:set>
                                    <p:animEffect transition="in" filter="checkerboard(across)">
                                      <p:cBhvr>
                                        <p:cTn id="39" dur="500"/>
                                        <p:tgtEl>
                                          <p:spTgt spid="201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None/>
            </a:pPr>
            <a:r>
              <a:rPr kumimoji="1" lang="zh-CN" altLang="en-US" dirty="0" smtClean="0">
                <a:sym typeface="Symbol" pitchFamily="18" charset="2"/>
              </a:rPr>
              <a:t/>
            </a:r>
            <a:br>
              <a:rPr kumimoji="1" lang="zh-CN" altLang="en-US" dirty="0" smtClean="0">
                <a:sym typeface="Symbol" pitchFamily="18" charset="2"/>
              </a:rPr>
            </a:br>
            <a:endParaRPr lang="zh-CN" altLang="en-US" dirty="0"/>
          </a:p>
        </p:txBody>
      </p:sp>
      <p:sp>
        <p:nvSpPr>
          <p:cNvPr id="3" name="标题 2"/>
          <p:cNvSpPr>
            <a:spLocks noGrp="1"/>
          </p:cNvSpPr>
          <p:nvPr>
            <p:ph type="title"/>
          </p:nvPr>
        </p:nvSpPr>
        <p:spPr>
          <a:xfrm>
            <a:off x="785786" y="1714488"/>
            <a:ext cx="8229600" cy="1143000"/>
          </a:xfrm>
        </p:spPr>
        <p:txBody>
          <a:bodyPr>
            <a:normAutofit fontScale="90000"/>
          </a:bodyPr>
          <a:lstStyle/>
          <a:p>
            <a:pPr lvl="0"/>
            <a:r>
              <a:rPr lang="en-US" altLang="zh-CN" sz="4400" dirty="0" smtClean="0">
                <a:solidFill>
                  <a:schemeClr val="tx1"/>
                </a:solidFill>
                <a:effectLst/>
                <a:latin typeface="黑体" pitchFamily="2" charset="-122"/>
                <a:ea typeface="黑体" pitchFamily="2" charset="-122"/>
              </a:rPr>
              <a:t/>
            </a:r>
            <a:br>
              <a:rPr lang="en-US" altLang="zh-CN" sz="4400" dirty="0" smtClean="0">
                <a:solidFill>
                  <a:schemeClr val="tx1"/>
                </a:solidFill>
                <a:effectLst/>
                <a:latin typeface="黑体" pitchFamily="2" charset="-122"/>
                <a:ea typeface="黑体" pitchFamily="2" charset="-122"/>
              </a:rPr>
            </a:br>
            <a:r>
              <a:rPr lang="en-US" altLang="zh-CN" sz="4400" dirty="0" smtClean="0">
                <a:solidFill>
                  <a:schemeClr val="tx1"/>
                </a:solidFill>
                <a:effectLst/>
                <a:latin typeface="黑体" pitchFamily="2" charset="-122"/>
                <a:ea typeface="黑体" pitchFamily="2" charset="-122"/>
              </a:rPr>
              <a:t/>
            </a:r>
            <a:br>
              <a:rPr lang="en-US" altLang="zh-CN" sz="4400" dirty="0" smtClean="0">
                <a:solidFill>
                  <a:schemeClr val="tx1"/>
                </a:solidFill>
                <a:effectLst/>
                <a:latin typeface="黑体" pitchFamily="2" charset="-122"/>
                <a:ea typeface="黑体" pitchFamily="2" charset="-122"/>
              </a:rPr>
            </a:br>
            <a:r>
              <a:rPr lang="zh-CN" altLang="en-US" sz="4400" dirty="0" smtClean="0">
                <a:solidFill>
                  <a:schemeClr val="tx1"/>
                </a:solidFill>
                <a:effectLst/>
                <a:latin typeface="黑体" pitchFamily="2" charset="-122"/>
                <a:ea typeface="黑体" pitchFamily="2" charset="-122"/>
              </a:rPr>
              <a:t>儿童少年卫生学</a:t>
            </a:r>
            <a:r>
              <a:rPr lang="zh-CN" altLang="en-US" sz="4000" dirty="0" smtClean="0">
                <a:solidFill>
                  <a:schemeClr val="tx1"/>
                </a:solidFill>
                <a:effectLst/>
                <a:latin typeface="楷体_GB2312" pitchFamily="49" charset="-122"/>
                <a:ea typeface="楷体_GB2312" pitchFamily="49" charset="-122"/>
              </a:rPr>
              <a:t> </a:t>
            </a:r>
            <a:br>
              <a:rPr lang="zh-CN" altLang="en-US" sz="4000" dirty="0" smtClean="0">
                <a:solidFill>
                  <a:schemeClr val="tx1"/>
                </a:solidFill>
                <a:effectLst/>
                <a:latin typeface="楷体_GB2312" pitchFamily="49" charset="-122"/>
                <a:ea typeface="楷体_GB2312" pitchFamily="49" charset="-122"/>
              </a:rPr>
            </a:br>
            <a:r>
              <a:rPr lang="zh-CN" altLang="en-US" sz="4400" dirty="0" smtClean="0">
                <a:latin typeface="+mj-ea"/>
              </a:rPr>
              <a:t/>
            </a:r>
            <a:br>
              <a:rPr lang="zh-CN" altLang="en-US" sz="4400" dirty="0" smtClean="0">
                <a:latin typeface="+mj-ea"/>
              </a:rPr>
            </a:br>
            <a:r>
              <a:rPr kumimoji="1" lang="zh-CN" altLang="en-US" dirty="0" smtClean="0">
                <a:sym typeface="Symbol" pitchFamily="18" charset="2"/>
              </a:rPr>
              <a:t/>
            </a:r>
            <a:br>
              <a:rPr kumimoji="1" lang="zh-CN" altLang="en-US" dirty="0" smtClean="0">
                <a:sym typeface="Symbol" pitchFamily="18" charset="2"/>
              </a:rPr>
            </a:b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22</a:t>
            </a:fld>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9537" name="Group 33"/>
          <p:cNvGraphicFramePr>
            <a:graphicFrameLocks noGrp="1"/>
          </p:cNvGraphicFramePr>
          <p:nvPr/>
        </p:nvGraphicFramePr>
        <p:xfrm>
          <a:off x="323850" y="1657350"/>
          <a:ext cx="8424614" cy="3355851"/>
        </p:xfrm>
        <a:graphic>
          <a:graphicData uri="http://schemas.openxmlformats.org/drawingml/2006/table">
            <a:tbl>
              <a:tblPr/>
              <a:tblGrid>
                <a:gridCol w="503734"/>
                <a:gridCol w="1440160"/>
                <a:gridCol w="3312319"/>
                <a:gridCol w="3168401"/>
              </a:tblGrid>
              <a:tr h="671513">
                <a:tc gridSpan="2">
                  <a:txBody>
                    <a:bodyPr/>
                    <a:lstStyle/>
                    <a:p>
                      <a:pPr marL="0" marR="0" lvl="0" indent="0" algn="l" defTabSz="914400" rtl="0" eaLnBrk="0" fontAlgn="base" latinLnBrk="0" hangingPunct="0">
                        <a:lnSpc>
                          <a:spcPct val="150000"/>
                        </a:lnSpc>
                        <a:spcBef>
                          <a:spcPct val="0"/>
                        </a:spcBef>
                        <a:spcAft>
                          <a:spcPct val="0"/>
                        </a:spcAft>
                        <a:buClr>
                          <a:schemeClr val="folHlink"/>
                        </a:buClr>
                        <a:buSzTx/>
                        <a:buFont typeface="Wingdings" pitchFamily="2" charset="2"/>
                        <a:buNone/>
                        <a:tabLst/>
                      </a:pPr>
                      <a:endParaRPr kumimoji="0" lang="zh-CN" altLang="en-US" sz="2800" b="1" i="0" u="none" strike="noStrike" cap="none" normalizeH="0" baseline="0" dirty="0" smtClean="0">
                        <a:ln>
                          <a:noFill/>
                        </a:ln>
                        <a:solidFill>
                          <a:schemeClr val="tx1"/>
                        </a:solidFill>
                        <a:effectLst/>
                        <a:latin typeface="楷体_GB2312" pitchFamily="49" charset="-122"/>
                        <a:ea typeface="楷体_GB2312" pitchFamily="49" charset="-122"/>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800" b="1" i="0" u="none" strike="noStrike" cap="none" normalizeH="0" baseline="0" dirty="0" smtClean="0">
                          <a:ln>
                            <a:noFill/>
                          </a:ln>
                          <a:solidFill>
                            <a:schemeClr val="tx1"/>
                          </a:solidFill>
                          <a:effectLst/>
                          <a:latin typeface="黑体" pitchFamily="2" charset="-122"/>
                          <a:ea typeface="黑体" pitchFamily="2" charset="-122"/>
                        </a:rPr>
                        <a:t>儿童少年卫生学</a:t>
                      </a:r>
                      <a:r>
                        <a:rPr kumimoji="0" lang="zh-CN" altLang="en-US" sz="2400" b="1" i="0" u="none" strike="noStrike" cap="none" normalizeH="0" baseline="0" dirty="0" smtClean="0">
                          <a:ln>
                            <a:noFill/>
                          </a:ln>
                          <a:solidFill>
                            <a:schemeClr val="tx1"/>
                          </a:solidFill>
                          <a:effectLst/>
                          <a:latin typeface="楷体_GB2312" pitchFamily="49" charset="-122"/>
                          <a:ea typeface="楷体_GB2312" pitchFamily="49" charset="-122"/>
                        </a:rPr>
                        <a:t> </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黑体" pitchFamily="2" charset="-122"/>
                          <a:ea typeface="黑体" pitchFamily="2" charset="-122"/>
                        </a:rPr>
                        <a:t>临床儿科学</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39763">
                <a:tc gridSpan="2">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联 系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hMerge="1">
                  <a:txBody>
                    <a:bodyPr/>
                    <a:lstStyle/>
                    <a:p>
                      <a:endParaRPr lang="zh-CN" altLang="en-US"/>
                    </a:p>
                  </a:txBody>
                  <a:tcPr/>
                </a:tc>
                <a:tc gridSpan="2">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 都是为了促进儿童青少年的身心健康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hMerge="1">
                  <a:txBody>
                    <a:bodyPr/>
                    <a:lstStyle/>
                    <a:p>
                      <a:endParaRPr lang="zh-CN" altLang="en-US"/>
                    </a:p>
                  </a:txBody>
                  <a:tcPr/>
                </a:tc>
              </a:tr>
              <a:tr h="669925">
                <a:tc rowSpan="2">
                  <a:txBody>
                    <a:bodyPr/>
                    <a:lstStyle/>
                    <a:p>
                      <a:pPr marL="0" marR="0" lvl="0" indent="0" algn="l" defTabSz="914400" rtl="0" eaLnBrk="0" fontAlgn="base" latinLnBrk="0" hangingPunct="0">
                        <a:lnSpc>
                          <a:spcPct val="250000"/>
                        </a:lnSpc>
                        <a:spcBef>
                          <a:spcPts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区 </a:t>
                      </a:r>
                    </a:p>
                    <a:p>
                      <a:pPr marL="0" marR="0" lvl="0" indent="0" algn="l" defTabSz="914400" rtl="0" eaLnBrk="0" fontAlgn="base" latinLnBrk="0" hangingPunct="0">
                        <a:lnSpc>
                          <a:spcPct val="250000"/>
                        </a:lnSpc>
                        <a:spcBef>
                          <a:spcPts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别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smtClean="0">
                          <a:ln>
                            <a:noFill/>
                          </a:ln>
                          <a:solidFill>
                            <a:schemeClr val="tx1"/>
                          </a:solidFill>
                          <a:effectLst/>
                          <a:latin typeface="黑体" pitchFamily="49" charset="-122"/>
                          <a:ea typeface="黑体" pitchFamily="49" charset="-122"/>
                        </a:rPr>
                        <a:t>研究对象</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黑体" pitchFamily="49" charset="-122"/>
                          <a:ea typeface="黑体" pitchFamily="49" charset="-122"/>
                        </a:rPr>
                        <a:t>0～25岁</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a:t>
                      </a:r>
                      <a:r>
                        <a:rPr kumimoji="0" lang="en-US" altLang="zh-CN" sz="2400" b="1" i="0" u="none" strike="noStrike" cap="none" normalizeH="0" baseline="0" dirty="0" smtClean="0">
                          <a:ln>
                            <a:noFill/>
                          </a:ln>
                          <a:solidFill>
                            <a:schemeClr val="tx1"/>
                          </a:solidFill>
                          <a:effectLst/>
                          <a:latin typeface="黑体" pitchFamily="49" charset="-122"/>
                          <a:ea typeface="黑体" pitchFamily="49" charset="-122"/>
                        </a:rPr>
                        <a:t>7</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a:t>
                      </a:r>
                      <a:r>
                        <a:rPr kumimoji="0" lang="en-US" altLang="zh-CN" sz="2400" b="1" i="0" u="none" strike="noStrike" cap="none" normalizeH="0" baseline="0" dirty="0" smtClean="0">
                          <a:ln>
                            <a:noFill/>
                          </a:ln>
                          <a:solidFill>
                            <a:schemeClr val="tx1"/>
                          </a:solidFill>
                          <a:effectLst/>
                          <a:latin typeface="黑体" pitchFamily="49" charset="-122"/>
                          <a:ea typeface="黑体" pitchFamily="49" charset="-122"/>
                        </a:rPr>
                        <a:t>18</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岁） </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≤14岁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314326">
                <a:tc vMerge="1">
                  <a:txBody>
                    <a:bodyPr/>
                    <a:lstStyle/>
                    <a:p>
                      <a:endParaRPr lang="zh-CN" altLang="en-US"/>
                    </a:p>
                  </a:txBody>
                  <a:tcPr/>
                </a:tc>
                <a:tc>
                  <a:txBody>
                    <a:bodyPr/>
                    <a:lstStyle/>
                    <a:p>
                      <a:pPr marL="0" marR="0" lvl="0" indent="0" algn="ctr" defTabSz="914400" rtl="0" eaLnBrk="0" fontAlgn="base" latinLnBrk="0" hangingPunct="0">
                        <a:lnSpc>
                          <a:spcPct val="2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研究内容</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着重于儿童青少年</a:t>
                      </a:r>
                      <a:r>
                        <a:rPr kumimoji="0" lang="zh-CN" altLang="en-US" sz="2400" b="1" i="0" u="none" strike="noStrike" cap="none" normalizeH="0" baseline="0" dirty="0" smtClean="0">
                          <a:ln>
                            <a:noFill/>
                          </a:ln>
                          <a:solidFill>
                            <a:srgbClr val="0000FF"/>
                          </a:solidFill>
                          <a:effectLst/>
                          <a:latin typeface="黑体" pitchFamily="49" charset="-122"/>
                          <a:ea typeface="黑体" pitchFamily="49" charset="-122"/>
                        </a:rPr>
                        <a:t>群体</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的疾病</a:t>
                      </a:r>
                      <a:r>
                        <a:rPr kumimoji="0" lang="zh-CN" altLang="en-US" sz="2400" b="1" i="0" u="none" strike="noStrike" cap="none" normalizeH="0" baseline="0" dirty="0" smtClean="0">
                          <a:ln>
                            <a:noFill/>
                          </a:ln>
                          <a:solidFill>
                            <a:srgbClr val="FF00FF"/>
                          </a:solidFill>
                          <a:effectLst/>
                          <a:latin typeface="黑体" pitchFamily="49" charset="-122"/>
                          <a:ea typeface="黑体" pitchFamily="49" charset="-122"/>
                        </a:rPr>
                        <a:t>预防</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着重于</a:t>
                      </a:r>
                      <a:r>
                        <a:rPr kumimoji="0" lang="zh-CN" altLang="en-US" sz="2400" b="1" i="0" u="none" strike="noStrike" cap="none" normalizeH="0" baseline="0" dirty="0" smtClean="0">
                          <a:ln>
                            <a:noFill/>
                          </a:ln>
                          <a:solidFill>
                            <a:srgbClr val="0000FF"/>
                          </a:solidFill>
                          <a:effectLst/>
                          <a:latin typeface="黑体" pitchFamily="49" charset="-122"/>
                          <a:ea typeface="黑体" pitchFamily="49" charset="-122"/>
                        </a:rPr>
                        <a:t>个体</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儿童临床</a:t>
                      </a:r>
                      <a:endParaRPr kumimoji="0" lang="en-US" altLang="zh-CN" sz="2400" b="1" i="0" u="none" strike="noStrike" cap="none" normalizeH="0" baseline="0" dirty="0" smtClean="0">
                        <a:ln>
                          <a:noFill/>
                        </a:ln>
                        <a:solidFill>
                          <a:schemeClr val="tx1"/>
                        </a:solidFill>
                        <a:effectLst/>
                        <a:latin typeface="黑体" pitchFamily="49" charset="-122"/>
                        <a:ea typeface="黑体" pitchFamily="49" charset="-122"/>
                      </a:endParaRPr>
                    </a:p>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疾病的</a:t>
                      </a:r>
                      <a:r>
                        <a:rPr kumimoji="0" lang="zh-CN" altLang="en-US" sz="2400" b="1" i="0" u="none" strike="noStrike" cap="none" normalizeH="0" baseline="0" dirty="0" smtClean="0">
                          <a:ln>
                            <a:noFill/>
                          </a:ln>
                          <a:solidFill>
                            <a:srgbClr val="FF00FF"/>
                          </a:solidFill>
                          <a:effectLst/>
                          <a:latin typeface="黑体" pitchFamily="49" charset="-122"/>
                          <a:ea typeface="黑体" pitchFamily="49" charset="-122"/>
                        </a:rPr>
                        <a:t>诊断和治疗</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3" name="灯片编号占位符 2"/>
          <p:cNvSpPr>
            <a:spLocks noGrp="1"/>
          </p:cNvSpPr>
          <p:nvPr>
            <p:ph type="sldNum" sz="quarter" idx="12"/>
          </p:nvPr>
        </p:nvSpPr>
        <p:spPr/>
        <p:txBody>
          <a:bodyPr/>
          <a:lstStyle/>
          <a:p>
            <a:fld id="{0C913308-F349-4B6D-A68A-DD1791B4A57B}" type="slidenum">
              <a:rPr lang="zh-CN" altLang="en-US" smtClean="0"/>
              <a:pPr/>
              <a:t>23</a:t>
            </a:fld>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9537" name="Group 33"/>
          <p:cNvGraphicFramePr>
            <a:graphicFrameLocks noGrp="1"/>
          </p:cNvGraphicFramePr>
          <p:nvPr/>
        </p:nvGraphicFramePr>
        <p:xfrm>
          <a:off x="323850" y="1657350"/>
          <a:ext cx="8424614" cy="3355851"/>
        </p:xfrm>
        <a:graphic>
          <a:graphicData uri="http://schemas.openxmlformats.org/drawingml/2006/table">
            <a:tbl>
              <a:tblPr/>
              <a:tblGrid>
                <a:gridCol w="503734"/>
                <a:gridCol w="1440160"/>
                <a:gridCol w="3312319"/>
                <a:gridCol w="3168401"/>
              </a:tblGrid>
              <a:tr h="671513">
                <a:tc gridSpan="2">
                  <a:txBody>
                    <a:bodyPr/>
                    <a:lstStyle/>
                    <a:p>
                      <a:pPr marL="0" marR="0" lvl="0" indent="0" algn="l" defTabSz="914400" rtl="0" eaLnBrk="0" fontAlgn="base" latinLnBrk="0" hangingPunct="0">
                        <a:lnSpc>
                          <a:spcPct val="150000"/>
                        </a:lnSpc>
                        <a:spcBef>
                          <a:spcPct val="0"/>
                        </a:spcBef>
                        <a:spcAft>
                          <a:spcPct val="0"/>
                        </a:spcAft>
                        <a:buClr>
                          <a:schemeClr val="folHlink"/>
                        </a:buClr>
                        <a:buSzTx/>
                        <a:buFont typeface="Wingdings" pitchFamily="2" charset="2"/>
                        <a:buNone/>
                        <a:tabLst/>
                      </a:pPr>
                      <a:endParaRPr kumimoji="0" lang="zh-CN" altLang="en-US" sz="2800" b="1" i="0" u="none" strike="noStrike" cap="none" normalizeH="0" baseline="0" dirty="0" smtClean="0">
                        <a:ln>
                          <a:noFill/>
                        </a:ln>
                        <a:solidFill>
                          <a:schemeClr val="tx1"/>
                        </a:solidFill>
                        <a:effectLst/>
                        <a:latin typeface="楷体_GB2312" pitchFamily="49" charset="-122"/>
                        <a:ea typeface="楷体_GB2312" pitchFamily="49" charset="-122"/>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黑体" pitchFamily="2" charset="-122"/>
                          <a:ea typeface="黑体" pitchFamily="2" charset="-122"/>
                        </a:rPr>
                        <a:t>儿童少年卫生学</a:t>
                      </a:r>
                      <a:r>
                        <a:rPr kumimoji="0" lang="zh-CN" altLang="en-US" sz="2400" b="1" i="0" u="none" strike="noStrike" cap="none" normalizeH="0" baseline="0" smtClean="0">
                          <a:ln>
                            <a:noFill/>
                          </a:ln>
                          <a:solidFill>
                            <a:schemeClr val="tx1"/>
                          </a:solidFill>
                          <a:effectLst/>
                          <a:latin typeface="楷体_GB2312" pitchFamily="49" charset="-122"/>
                          <a:ea typeface="楷体_GB2312" pitchFamily="49" charset="-122"/>
                        </a:rPr>
                        <a:t> </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800" b="1" i="0" u="none" strike="noStrike" cap="none" normalizeH="0" baseline="0" dirty="0" smtClean="0">
                          <a:ln>
                            <a:noFill/>
                          </a:ln>
                          <a:solidFill>
                            <a:schemeClr val="tx1"/>
                          </a:solidFill>
                          <a:effectLst/>
                          <a:latin typeface="黑体" pitchFamily="2" charset="-122"/>
                          <a:ea typeface="黑体" pitchFamily="2" charset="-122"/>
                        </a:rPr>
                        <a:t>儿童保健学</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39763">
                <a:tc gridSpan="2">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联 系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hMerge="1">
                  <a:txBody>
                    <a:bodyPr/>
                    <a:lstStyle/>
                    <a:p>
                      <a:endParaRPr lang="zh-CN" altLang="en-US"/>
                    </a:p>
                  </a:txBody>
                  <a:tcPr/>
                </a:tc>
                <a:tc gridSpan="2">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 都是为了促进儿童青少年的身心健康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hMerge="1">
                  <a:txBody>
                    <a:bodyPr/>
                    <a:lstStyle/>
                    <a:p>
                      <a:endParaRPr lang="zh-CN" altLang="en-US"/>
                    </a:p>
                  </a:txBody>
                  <a:tcPr/>
                </a:tc>
              </a:tr>
              <a:tr h="669925">
                <a:tc rowSpan="2">
                  <a:txBody>
                    <a:bodyPr/>
                    <a:lstStyle/>
                    <a:p>
                      <a:pPr marL="0" marR="0" lvl="0" indent="0" algn="l" defTabSz="914400" rtl="0" eaLnBrk="0" fontAlgn="base" latinLnBrk="0" hangingPunct="0">
                        <a:lnSpc>
                          <a:spcPct val="250000"/>
                        </a:lnSpc>
                        <a:spcBef>
                          <a:spcPts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区 </a:t>
                      </a:r>
                    </a:p>
                    <a:p>
                      <a:pPr marL="0" marR="0" lvl="0" indent="0" algn="l" defTabSz="914400" rtl="0" eaLnBrk="0" fontAlgn="base" latinLnBrk="0" hangingPunct="0">
                        <a:lnSpc>
                          <a:spcPct val="250000"/>
                        </a:lnSpc>
                        <a:spcBef>
                          <a:spcPts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别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smtClean="0">
                          <a:ln>
                            <a:noFill/>
                          </a:ln>
                          <a:solidFill>
                            <a:schemeClr val="tx1"/>
                          </a:solidFill>
                          <a:effectLst/>
                          <a:latin typeface="黑体" pitchFamily="49" charset="-122"/>
                          <a:ea typeface="黑体" pitchFamily="49" charset="-122"/>
                        </a:rPr>
                        <a:t>研究对象</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黑体" pitchFamily="49" charset="-122"/>
                          <a:ea typeface="黑体" pitchFamily="49" charset="-122"/>
                        </a:rPr>
                        <a:t>0～25岁</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a:t>
                      </a:r>
                      <a:r>
                        <a:rPr kumimoji="0" lang="en-US" altLang="zh-CN" sz="2400" b="1" i="0" u="none" strike="noStrike" cap="none" normalizeH="0" baseline="0" dirty="0" smtClean="0">
                          <a:ln>
                            <a:noFill/>
                          </a:ln>
                          <a:solidFill>
                            <a:schemeClr val="tx1"/>
                          </a:solidFill>
                          <a:effectLst/>
                          <a:latin typeface="黑体" pitchFamily="49" charset="-122"/>
                          <a:ea typeface="黑体" pitchFamily="49" charset="-122"/>
                        </a:rPr>
                        <a:t>7</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a:t>
                      </a:r>
                      <a:r>
                        <a:rPr kumimoji="0" lang="en-US" altLang="zh-CN" sz="2400" b="1" i="0" u="none" strike="noStrike" cap="none" normalizeH="0" baseline="0" dirty="0" smtClean="0">
                          <a:ln>
                            <a:noFill/>
                          </a:ln>
                          <a:solidFill>
                            <a:schemeClr val="tx1"/>
                          </a:solidFill>
                          <a:effectLst/>
                          <a:latin typeface="黑体" pitchFamily="49" charset="-122"/>
                          <a:ea typeface="黑体" pitchFamily="49" charset="-122"/>
                        </a:rPr>
                        <a:t>18</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岁） </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黑体" pitchFamily="49" charset="-122"/>
                          <a:ea typeface="黑体" pitchFamily="49" charset="-122"/>
                        </a:rPr>
                        <a:t>≤14岁</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a:t>
                      </a:r>
                      <a:r>
                        <a:rPr kumimoji="0" lang="en-US" altLang="zh-CN" sz="2400" b="1" i="0" u="none" strike="noStrike" cap="none" normalizeH="0" baseline="0" dirty="0" smtClean="0">
                          <a:ln>
                            <a:noFill/>
                          </a:ln>
                          <a:solidFill>
                            <a:schemeClr val="tx1"/>
                          </a:solidFill>
                          <a:effectLst/>
                          <a:latin typeface="黑体" pitchFamily="49" charset="-122"/>
                          <a:ea typeface="黑体" pitchFamily="49" charset="-122"/>
                        </a:rPr>
                        <a:t>7</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岁）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314326">
                <a:tc vMerge="1">
                  <a:txBody>
                    <a:bodyPr/>
                    <a:lstStyle/>
                    <a:p>
                      <a:endParaRPr lang="zh-CN" altLang="en-US"/>
                    </a:p>
                  </a:txBody>
                  <a:tcPr/>
                </a:tc>
                <a:tc>
                  <a:txBody>
                    <a:bodyPr/>
                    <a:lstStyle/>
                    <a:p>
                      <a:pPr marL="0" marR="0" lvl="0" indent="0" algn="ctr" defTabSz="914400" rtl="0" eaLnBrk="0" fontAlgn="base" latinLnBrk="0" hangingPunct="0">
                        <a:lnSpc>
                          <a:spcPct val="2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研究内容</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着重于儿童青少年</a:t>
                      </a:r>
                      <a:r>
                        <a:rPr kumimoji="0" lang="zh-CN" altLang="en-US" sz="2400" b="1" i="0" u="none" strike="noStrike" cap="none" normalizeH="0" baseline="0" dirty="0" smtClean="0">
                          <a:ln>
                            <a:noFill/>
                          </a:ln>
                          <a:solidFill>
                            <a:srgbClr val="0000FF"/>
                          </a:solidFill>
                          <a:effectLst/>
                          <a:latin typeface="黑体" pitchFamily="49" charset="-122"/>
                          <a:ea typeface="黑体" pitchFamily="49" charset="-122"/>
                        </a:rPr>
                        <a:t>群体</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的疾病</a:t>
                      </a:r>
                      <a:r>
                        <a:rPr kumimoji="0" lang="zh-CN" altLang="en-US" sz="2400" b="1" i="0" u="none" strike="noStrike" cap="none" normalizeH="0" baseline="0" dirty="0" smtClean="0">
                          <a:ln>
                            <a:noFill/>
                          </a:ln>
                          <a:solidFill>
                            <a:srgbClr val="FF00FF"/>
                          </a:solidFill>
                          <a:effectLst/>
                          <a:latin typeface="黑体" pitchFamily="49" charset="-122"/>
                          <a:ea typeface="黑体" pitchFamily="49" charset="-122"/>
                        </a:rPr>
                        <a:t>预防</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包括</a:t>
                      </a:r>
                      <a:r>
                        <a:rPr kumimoji="0" lang="zh-CN" altLang="en-US" sz="2400" b="1" i="0" u="none" strike="noStrike" cap="none" normalizeH="0" baseline="0" dirty="0" smtClean="0">
                          <a:ln>
                            <a:noFill/>
                          </a:ln>
                          <a:solidFill>
                            <a:srgbClr val="FF0066"/>
                          </a:solidFill>
                          <a:effectLst/>
                          <a:latin typeface="黑体" pitchFamily="49" charset="-122"/>
                          <a:ea typeface="黑体" pitchFamily="49" charset="-122"/>
                        </a:rPr>
                        <a:t>个体</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和</a:t>
                      </a:r>
                      <a:r>
                        <a:rPr kumimoji="0" lang="zh-CN" altLang="en-US" sz="2400" b="1" i="0" u="none" strike="noStrike" cap="none" normalizeH="0" baseline="0" dirty="0" smtClean="0">
                          <a:ln>
                            <a:noFill/>
                          </a:ln>
                          <a:solidFill>
                            <a:srgbClr val="FF0066"/>
                          </a:solidFill>
                          <a:effectLst/>
                          <a:latin typeface="黑体" pitchFamily="49" charset="-122"/>
                          <a:ea typeface="黑体" pitchFamily="49" charset="-122"/>
                        </a:rPr>
                        <a:t>群体</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a:t>
                      </a:r>
                      <a:endParaRPr kumimoji="0" lang="en-US" altLang="zh-CN" sz="2400" b="1" i="0" u="none" strike="noStrike" cap="none" normalizeH="0" baseline="0" dirty="0" smtClean="0">
                        <a:ln>
                          <a:noFill/>
                        </a:ln>
                        <a:solidFill>
                          <a:schemeClr val="tx1"/>
                        </a:solidFill>
                        <a:effectLst/>
                        <a:latin typeface="黑体" pitchFamily="49" charset="-122"/>
                        <a:ea typeface="黑体" pitchFamily="49" charset="-122"/>
                      </a:endParaRPr>
                    </a:p>
                    <a:p>
                      <a:pPr marL="0" marR="0" lvl="0" indent="0" algn="ctr" defTabSz="914400" rtl="0" eaLnBrk="0" fontAlgn="base" latinLnBrk="0" hangingPunct="0">
                        <a:lnSpc>
                          <a:spcPct val="150000"/>
                        </a:lnSpc>
                        <a:spcBef>
                          <a:spcPct val="0"/>
                        </a:spcBef>
                        <a:spcAft>
                          <a:spcPct val="0"/>
                        </a:spcAft>
                        <a:buClr>
                          <a:schemeClr val="folHlink"/>
                        </a:buClr>
                        <a:buSzTx/>
                        <a:buFont typeface="Wingdings" pitchFamily="2" charset="2"/>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rPr>
                        <a:t>包括疾病预防和治疗</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3" name="灯片编号占位符 2"/>
          <p:cNvSpPr>
            <a:spLocks noGrp="1"/>
          </p:cNvSpPr>
          <p:nvPr>
            <p:ph type="sldNum" sz="quarter" idx="12"/>
          </p:nvPr>
        </p:nvSpPr>
        <p:spPr/>
        <p:txBody>
          <a:bodyPr/>
          <a:lstStyle/>
          <a:p>
            <a:fld id="{0C913308-F349-4B6D-A68A-DD1791B4A57B}" type="slidenum">
              <a:rPr lang="zh-CN" altLang="en-US" smtClean="0"/>
              <a:pPr/>
              <a:t>24</a:t>
            </a:fld>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85786" y="3071810"/>
            <a:ext cx="8229600" cy="4525963"/>
          </a:xfrm>
        </p:spPr>
        <p:txBody>
          <a:bodyPr/>
          <a:lstStyle/>
          <a:p>
            <a:pPr>
              <a:buFontTx/>
              <a:buNone/>
            </a:pPr>
            <a:r>
              <a:rPr lang="zh-CN" altLang="en-US" sz="2400" b="1" dirty="0" smtClean="0">
                <a:solidFill>
                  <a:schemeClr val="bg1"/>
                </a:solidFill>
              </a:rPr>
              <a:t>是</a:t>
            </a:r>
            <a:endParaRPr lang="en-US" altLang="zh-CN" sz="2400" b="1" dirty="0" smtClean="0">
              <a:solidFill>
                <a:schemeClr val="bg1"/>
              </a:solidFill>
            </a:endParaRPr>
          </a:p>
          <a:p>
            <a:pPr>
              <a:buFontTx/>
              <a:buNone/>
            </a:pPr>
            <a:r>
              <a:rPr lang="en-US" altLang="zh-CN" sz="2400" b="1" dirty="0" smtClean="0">
                <a:solidFill>
                  <a:schemeClr val="bg1"/>
                </a:solidFill>
                <a:latin typeface="宋体" pitchFamily="2" charset="-122"/>
                <a:ea typeface="宋体" pitchFamily="2" charset="-122"/>
              </a:rPr>
              <a:t>  </a:t>
            </a:r>
            <a:r>
              <a:rPr lang="zh-CN" altLang="en-US" sz="3200" b="1" dirty="0" smtClean="0">
                <a:solidFill>
                  <a:schemeClr val="bg1"/>
                </a:solidFill>
                <a:latin typeface="宋体" pitchFamily="2" charset="-122"/>
                <a:ea typeface="宋体" pitchFamily="2" charset="-122"/>
              </a:rPr>
              <a:t>     </a:t>
            </a:r>
            <a:r>
              <a:rPr lang="zh-CN" altLang="en-US" sz="2800" b="1" dirty="0" smtClean="0">
                <a:latin typeface="宋体" pitchFamily="2" charset="-122"/>
                <a:ea typeface="宋体" pitchFamily="2" charset="-122"/>
              </a:rPr>
              <a:t>是研究</a:t>
            </a:r>
            <a:r>
              <a:rPr lang="zh-CN" altLang="en-US" sz="3200" b="1" dirty="0" smtClean="0">
                <a:solidFill>
                  <a:srgbClr val="FF0000"/>
                </a:solidFill>
                <a:latin typeface="宋体" pitchFamily="2" charset="-122"/>
                <a:ea typeface="宋体" pitchFamily="2" charset="-122"/>
              </a:rPr>
              <a:t>自然环境和生活环境 </a:t>
            </a:r>
            <a:endParaRPr lang="en-US" altLang="zh-CN" sz="3200" b="1" dirty="0" smtClean="0">
              <a:solidFill>
                <a:srgbClr val="FF0000"/>
              </a:solidFill>
              <a:latin typeface="宋体" pitchFamily="2" charset="-122"/>
              <a:ea typeface="宋体" pitchFamily="2" charset="-122"/>
            </a:endParaRPr>
          </a:p>
          <a:p>
            <a:pPr>
              <a:buFontTx/>
              <a:buNone/>
            </a:pPr>
            <a:r>
              <a:rPr lang="en-US" altLang="zh-CN" sz="2800" b="1" dirty="0" smtClean="0">
                <a:latin typeface="宋体" pitchFamily="2" charset="-122"/>
                <a:ea typeface="宋体" pitchFamily="2" charset="-122"/>
              </a:rPr>
              <a:t>       </a:t>
            </a:r>
            <a:r>
              <a:rPr lang="zh-CN" altLang="en-US" sz="2800" b="1" dirty="0" smtClean="0">
                <a:latin typeface="宋体" pitchFamily="2" charset="-122"/>
                <a:ea typeface="宋体" pitchFamily="2" charset="-122"/>
              </a:rPr>
              <a:t>与人群健康的关系。</a:t>
            </a:r>
            <a:endParaRPr lang="zh-CN" altLang="en-US" sz="2800" dirty="0">
              <a:latin typeface="宋体" pitchFamily="2" charset="-122"/>
              <a:ea typeface="宋体" pitchFamily="2" charset="-122"/>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25</a:t>
            </a:fld>
            <a:endParaRPr lang="zh-CN" altLang="en-US"/>
          </a:p>
        </p:txBody>
      </p:sp>
      <p:sp>
        <p:nvSpPr>
          <p:cNvPr id="4" name="标题 3"/>
          <p:cNvSpPr>
            <a:spLocks noGrp="1"/>
          </p:cNvSpPr>
          <p:nvPr>
            <p:ph type="title"/>
          </p:nvPr>
        </p:nvSpPr>
        <p:spPr>
          <a:xfrm>
            <a:off x="914400" y="2071678"/>
            <a:ext cx="8229600" cy="1143000"/>
          </a:xfrm>
        </p:spPr>
        <p:txBody>
          <a:bodyPr>
            <a:normAutofit fontScale="90000"/>
          </a:bodyPr>
          <a:lstStyle/>
          <a:p>
            <a:r>
              <a:rPr lang="zh-CN" altLang="en-US" sz="4400" dirty="0" smtClean="0">
                <a:solidFill>
                  <a:schemeClr val="tx1"/>
                </a:solidFill>
              </a:rPr>
              <a:t>环境卫生学</a:t>
            </a:r>
            <a:r>
              <a:rPr lang="en-US" altLang="zh-CN" sz="4400" dirty="0" smtClean="0">
                <a:solidFill>
                  <a:schemeClr val="tx1"/>
                </a:solidFill>
              </a:rPr>
              <a:t/>
            </a:r>
            <a:br>
              <a:rPr lang="en-US" altLang="zh-CN" sz="4400" dirty="0" smtClean="0">
                <a:solidFill>
                  <a:schemeClr val="tx1"/>
                </a:solidFill>
              </a:rPr>
            </a:b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7158" y="1285860"/>
            <a:ext cx="8229600" cy="4525963"/>
          </a:xfrm>
        </p:spPr>
        <p:txBody>
          <a:bodyPr>
            <a:normAutofit/>
          </a:bodyPr>
          <a:lstStyle/>
          <a:p>
            <a:pPr>
              <a:buFontTx/>
              <a:buNone/>
            </a:pPr>
            <a:endParaRPr lang="zh-CN" altLang="en-US" b="1" dirty="0" smtClean="0"/>
          </a:p>
          <a:p>
            <a:pPr>
              <a:buFontTx/>
              <a:buNone/>
            </a:pPr>
            <a:r>
              <a:rPr lang="zh-CN" altLang="en-US" sz="2400" b="1" dirty="0" smtClean="0"/>
              <a:t>（一）大气卫生</a:t>
            </a:r>
          </a:p>
          <a:p>
            <a:pPr>
              <a:buFontTx/>
              <a:buNone/>
            </a:pPr>
            <a:r>
              <a:rPr lang="zh-CN" altLang="en-US" sz="2400" b="1" dirty="0" smtClean="0"/>
              <a:t>（二）水体卫生</a:t>
            </a:r>
          </a:p>
          <a:p>
            <a:pPr>
              <a:buFontTx/>
              <a:buNone/>
            </a:pPr>
            <a:r>
              <a:rPr lang="zh-CN" altLang="en-US" sz="2400" b="1" dirty="0" smtClean="0"/>
              <a:t>（三）饮水卫生</a:t>
            </a:r>
          </a:p>
          <a:p>
            <a:pPr>
              <a:buFontTx/>
              <a:buNone/>
            </a:pPr>
            <a:r>
              <a:rPr lang="zh-CN" altLang="en-US" sz="2400" b="1" dirty="0" smtClean="0"/>
              <a:t>（四）土壤卫生</a:t>
            </a:r>
          </a:p>
          <a:p>
            <a:pPr>
              <a:buFontTx/>
              <a:buNone/>
            </a:pPr>
            <a:r>
              <a:rPr lang="zh-CN" altLang="en-US" sz="2000" b="1" dirty="0" smtClean="0"/>
              <a:t> （五）住宅卫生与公共场所卫生</a:t>
            </a:r>
          </a:p>
          <a:p>
            <a:pPr>
              <a:buFontTx/>
              <a:buNone/>
            </a:pPr>
            <a:r>
              <a:rPr lang="zh-CN" altLang="en-US" sz="2000" b="1" dirty="0" smtClean="0"/>
              <a:t> （六）城乡规划卫生</a:t>
            </a:r>
          </a:p>
          <a:p>
            <a:pPr>
              <a:buFontTx/>
              <a:buNone/>
            </a:pPr>
            <a:r>
              <a:rPr lang="zh-CN" altLang="en-US" sz="2000" b="1" dirty="0" smtClean="0"/>
              <a:t> （七）环境质量评价</a:t>
            </a:r>
          </a:p>
          <a:p>
            <a:pPr>
              <a:buFontTx/>
              <a:buNone/>
            </a:pPr>
            <a:r>
              <a:rPr lang="zh-CN" altLang="en-US" sz="2000" b="1" dirty="0" smtClean="0"/>
              <a:t> （八）家用化学品卫生</a:t>
            </a:r>
          </a:p>
          <a:p>
            <a:endParaRPr lang="zh-CN" altLang="en-US" dirty="0"/>
          </a:p>
        </p:txBody>
      </p:sp>
      <p:sp>
        <p:nvSpPr>
          <p:cNvPr id="3" name="标题 2"/>
          <p:cNvSpPr>
            <a:spLocks noGrp="1"/>
          </p:cNvSpPr>
          <p:nvPr>
            <p:ph type="title"/>
          </p:nvPr>
        </p:nvSpPr>
        <p:spPr/>
        <p:txBody>
          <a:bodyPr/>
          <a:lstStyle/>
          <a:p>
            <a:r>
              <a:rPr lang="zh-CN" altLang="en-US" dirty="0" smtClean="0"/>
              <a:t>环境卫生学的研究内容</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26</a:t>
            </a:fld>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FontTx/>
              <a:buNone/>
            </a:pPr>
            <a:r>
              <a:rPr lang="zh-CN" altLang="en-US" sz="2400" dirty="0" smtClean="0"/>
              <a:t>按问题成因不同可把环境问题区分为三类：</a:t>
            </a:r>
            <a:endParaRPr lang="en-US" altLang="zh-CN" sz="2400" dirty="0" smtClean="0"/>
          </a:p>
          <a:p>
            <a:pPr>
              <a:buFontTx/>
              <a:buNone/>
            </a:pPr>
            <a:r>
              <a:rPr lang="zh-CN" altLang="en-US" sz="2400" dirty="0" smtClean="0"/>
              <a:t>第一类是</a:t>
            </a:r>
            <a:r>
              <a:rPr lang="zh-CN" altLang="en-US" sz="2400" b="1" dirty="0" smtClean="0"/>
              <a:t>原生环境问题</a:t>
            </a:r>
            <a:r>
              <a:rPr lang="zh-CN" altLang="en-US" sz="2400" dirty="0" smtClean="0"/>
              <a:t>，主要来自自然力作用的各种自然灾害和地方性疾病；</a:t>
            </a:r>
            <a:endParaRPr lang="en-US" altLang="zh-CN" sz="2400" dirty="0" smtClean="0"/>
          </a:p>
          <a:p>
            <a:pPr>
              <a:buFontTx/>
              <a:buNone/>
            </a:pPr>
            <a:r>
              <a:rPr lang="zh-CN" altLang="en-US" sz="2400" dirty="0" smtClean="0"/>
              <a:t>第二类是</a:t>
            </a:r>
            <a:r>
              <a:rPr lang="zh-CN" altLang="en-US" sz="2400" b="1" dirty="0" smtClean="0"/>
              <a:t>次生环境问题</a:t>
            </a:r>
            <a:r>
              <a:rPr lang="zh-CN" altLang="en-US" sz="2400" dirty="0" smtClean="0"/>
              <a:t>，主要是由于人类经济和社会活动等人为因素导致的环境污染和生态破坏；</a:t>
            </a:r>
            <a:endParaRPr lang="en-US" altLang="zh-CN" sz="2400" dirty="0" smtClean="0"/>
          </a:p>
          <a:p>
            <a:pPr>
              <a:buFontTx/>
              <a:buNone/>
            </a:pPr>
            <a:r>
              <a:rPr lang="zh-CN" altLang="en-US" sz="2400" dirty="0" smtClean="0"/>
              <a:t>第三类是</a:t>
            </a:r>
            <a:r>
              <a:rPr lang="zh-CN" altLang="en-US" sz="2400" b="1" dirty="0" smtClean="0"/>
              <a:t>社会环境问题</a:t>
            </a:r>
            <a:r>
              <a:rPr lang="zh-CN" altLang="en-US" sz="2400" dirty="0" smtClean="0"/>
              <a:t>，主要是由于经济和社会发展水平或结构的因素而引起的各种社会生活问题。</a:t>
            </a:r>
            <a:endParaRPr lang="en-US" altLang="zh-CN" sz="2400" dirty="0" smtClean="0"/>
          </a:p>
          <a:p>
            <a:pPr>
              <a:buFontTx/>
              <a:buNone/>
            </a:pPr>
            <a:r>
              <a:rPr lang="zh-CN" altLang="en-US" sz="2400" dirty="0" smtClean="0"/>
              <a:t>目前世人所瞩目的环境问题主要是二、三类问题，特别是属于第二类的</a:t>
            </a:r>
            <a:r>
              <a:rPr lang="zh-CN" altLang="en-US" sz="2400" b="1" dirty="0" smtClean="0">
                <a:solidFill>
                  <a:srgbClr val="C00000"/>
                </a:solidFill>
              </a:rPr>
              <a:t>环境污染和生态破坏问题</a:t>
            </a:r>
            <a:r>
              <a:rPr lang="zh-CN" altLang="en-US" sz="2400" dirty="0" smtClean="0"/>
              <a:t>。</a:t>
            </a:r>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目前存在的主要环境问题</a:t>
            </a:r>
            <a:br>
              <a:rPr lang="zh-CN" altLang="en-US" dirty="0" smtClean="0"/>
            </a:b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27</a:t>
            </a:fld>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2214554"/>
            <a:ext cx="8229600" cy="4525963"/>
          </a:xfrm>
        </p:spPr>
        <p:txBody>
          <a:bodyPr/>
          <a:lstStyle/>
          <a:p>
            <a:endParaRPr lang="en-US" altLang="zh-CN" dirty="0" smtClean="0"/>
          </a:p>
          <a:p>
            <a:pPr>
              <a:buFontTx/>
              <a:buNone/>
            </a:pPr>
            <a:endParaRPr lang="en-US" altLang="zh-CN" sz="2800" b="1" dirty="0" smtClean="0">
              <a:latin typeface="宋体" pitchFamily="2" charset="-122"/>
              <a:ea typeface="宋体" pitchFamily="2" charset="-122"/>
            </a:endParaRPr>
          </a:p>
          <a:p>
            <a:pPr>
              <a:buFontTx/>
              <a:buNone/>
            </a:pPr>
            <a:r>
              <a:rPr lang="en-US" altLang="zh-CN" sz="2800" b="1" dirty="0" smtClean="0">
                <a:latin typeface="宋体" pitchFamily="2" charset="-122"/>
                <a:ea typeface="宋体" pitchFamily="2" charset="-122"/>
              </a:rPr>
              <a:t>      </a:t>
            </a:r>
            <a:r>
              <a:rPr lang="zh-CN" altLang="en-US" sz="2800" b="1" dirty="0" smtClean="0">
                <a:latin typeface="宋体" pitchFamily="2" charset="-122"/>
                <a:ea typeface="宋体" pitchFamily="2" charset="-122"/>
              </a:rPr>
              <a:t>是研究</a:t>
            </a:r>
            <a:r>
              <a:rPr lang="zh-CN" altLang="en-US" sz="3200" b="1" dirty="0" smtClean="0">
                <a:solidFill>
                  <a:srgbClr val="FF0000"/>
                </a:solidFill>
                <a:latin typeface="宋体" pitchFamily="2" charset="-122"/>
                <a:ea typeface="宋体" pitchFamily="2" charset="-122"/>
              </a:rPr>
              <a:t>工作环境</a:t>
            </a:r>
            <a:r>
              <a:rPr lang="zh-CN" altLang="en-US" sz="2800" b="1" dirty="0" smtClean="0">
                <a:latin typeface="宋体" pitchFamily="2" charset="-122"/>
                <a:ea typeface="宋体" pitchFamily="2" charset="-122"/>
              </a:rPr>
              <a:t>与人群健康的关系。</a:t>
            </a:r>
            <a:endParaRPr lang="zh-CN" altLang="en-US" sz="2800" dirty="0" smtClean="0">
              <a:latin typeface="宋体" pitchFamily="2" charset="-122"/>
              <a:ea typeface="宋体" pitchFamily="2" charset="-122"/>
            </a:endParaRPr>
          </a:p>
          <a:p>
            <a:endParaRPr lang="zh-CN" altLang="en-US" dirty="0"/>
          </a:p>
        </p:txBody>
      </p:sp>
      <p:sp>
        <p:nvSpPr>
          <p:cNvPr id="3" name="标题 2"/>
          <p:cNvSpPr>
            <a:spLocks noGrp="1"/>
          </p:cNvSpPr>
          <p:nvPr>
            <p:ph type="title"/>
          </p:nvPr>
        </p:nvSpPr>
        <p:spPr>
          <a:xfrm>
            <a:off x="571472" y="1214422"/>
            <a:ext cx="8229600" cy="1143000"/>
          </a:xfrm>
        </p:spPr>
        <p:txBody>
          <a:bodyPr>
            <a:normAutofit/>
          </a:bodyPr>
          <a:lstStyle/>
          <a:p>
            <a:r>
              <a:rPr lang="zh-CN" altLang="en-US" sz="4000" dirty="0" smtClean="0">
                <a:solidFill>
                  <a:schemeClr val="tx1"/>
                </a:solidFill>
              </a:rPr>
              <a:t>职业卫生与职业医学</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28</a:t>
            </a:fld>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a:xfrm>
            <a:off x="785786" y="2500306"/>
            <a:ext cx="8229600" cy="1143000"/>
          </a:xfrm>
        </p:spPr>
        <p:txBody>
          <a:bodyPr>
            <a:normAutofit fontScale="90000"/>
          </a:bodyPr>
          <a:lstStyle/>
          <a:p>
            <a:r>
              <a:rPr lang="zh-CN" altLang="en-US" dirty="0" smtClean="0"/>
              <a:t>“健康中国，职业健康先行”</a:t>
            </a:r>
            <a:br>
              <a:rPr lang="zh-CN" altLang="en-US" dirty="0" smtClean="0"/>
            </a:b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29</a:t>
            </a:fld>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0"/>
            <a:r>
              <a:rPr lang="zh-CN" altLang="en-US" sz="2400" dirty="0" smtClean="0"/>
              <a:t>对象：个体与群体</a:t>
            </a:r>
            <a:endParaRPr lang="en-US" altLang="zh-CN" sz="2400" dirty="0" smtClean="0"/>
          </a:p>
          <a:p>
            <a:pPr marL="0"/>
            <a:r>
              <a:rPr lang="zh-CN" altLang="en-US" sz="2400" dirty="0" smtClean="0"/>
              <a:t>功能：生了病看医生，但要想少生病、不生病，就必须要有预防医学的知识。</a:t>
            </a:r>
            <a:endParaRPr lang="en-US" altLang="zh-CN" sz="2400" dirty="0" smtClean="0"/>
          </a:p>
          <a:p>
            <a:pPr marL="0"/>
            <a:r>
              <a:rPr lang="zh-CN" altLang="en-US" sz="2400" dirty="0" smtClean="0"/>
              <a:t>知识结构：学预防医学的，必须先要完成临床医学的所有课程，再学习预防医学的专业课程。我是</a:t>
            </a:r>
            <a:r>
              <a:rPr lang="en-US" altLang="zh-CN" sz="2400" dirty="0" smtClean="0"/>
              <a:t>1988</a:t>
            </a:r>
            <a:r>
              <a:rPr lang="zh-CN" altLang="en-US" sz="2400" dirty="0" smtClean="0"/>
              <a:t>年华西卫生专业毕业的，我们前</a:t>
            </a:r>
            <a:r>
              <a:rPr lang="en-US" altLang="zh-CN" sz="2400" dirty="0" smtClean="0"/>
              <a:t>5</a:t>
            </a:r>
            <a:r>
              <a:rPr lang="zh-CN" altLang="en-US" sz="2400" dirty="0" smtClean="0"/>
              <a:t>年完成临床医学的所有课程，最后一年也就是第</a:t>
            </a:r>
            <a:r>
              <a:rPr lang="en-US" altLang="zh-CN" sz="2400" dirty="0" smtClean="0"/>
              <a:t>6</a:t>
            </a:r>
            <a:r>
              <a:rPr lang="zh-CN" altLang="en-US" sz="2400" dirty="0" smtClean="0"/>
              <a:t>年才学习预防医学的专业课程。预防疾病，必须先要了解疾病，然后才能站在一定的高度上去认识和控制疾病，防治疾病，防与治相结合。</a:t>
            </a:r>
            <a:endParaRPr lang="en-US" altLang="zh-CN" sz="2400" dirty="0" smtClean="0"/>
          </a:p>
          <a:p>
            <a:pPr marL="0"/>
            <a:r>
              <a:rPr lang="zh-CN" altLang="en-US" sz="2400" dirty="0" smtClean="0"/>
              <a:t>而临床医学专业的也必须要学习一些必要的预防医学的知识。</a:t>
            </a:r>
          </a:p>
        </p:txBody>
      </p:sp>
      <p:sp>
        <p:nvSpPr>
          <p:cNvPr id="3" name="标题 2"/>
          <p:cNvSpPr>
            <a:spLocks noGrp="1"/>
          </p:cNvSpPr>
          <p:nvPr>
            <p:ph type="title"/>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a:t>
            </a:fld>
            <a:endParaRPr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FontTx/>
              <a:buNone/>
            </a:pPr>
            <a:r>
              <a:rPr lang="en-US" altLang="zh-CN" sz="3200" dirty="0" smtClean="0">
                <a:latin typeface="Times New Roman" pitchFamily="18" charset="0"/>
                <a:cs typeface="Times New Roman" pitchFamily="18" charset="0"/>
              </a:rPr>
              <a:t>Definition</a:t>
            </a:r>
          </a:p>
          <a:p>
            <a:pPr>
              <a:buFontTx/>
              <a:buNone/>
            </a:pPr>
            <a:r>
              <a:rPr lang="en-US" altLang="zh-CN" sz="3200" dirty="0" smtClean="0">
                <a:solidFill>
                  <a:srgbClr val="000000"/>
                </a:solidFill>
                <a:latin typeface="Times New Roman" pitchFamily="18" charset="0"/>
                <a:cs typeface="Times New Roman" pitchFamily="18" charset="0"/>
              </a:rPr>
              <a:t>   Occupational Health is the </a:t>
            </a:r>
            <a:r>
              <a:rPr lang="en-US" altLang="zh-CN" sz="3200" dirty="0" smtClean="0">
                <a:solidFill>
                  <a:srgbClr val="CC6600"/>
                </a:solidFill>
                <a:latin typeface="Times New Roman" pitchFamily="18" charset="0"/>
                <a:cs typeface="Times New Roman" pitchFamily="18" charset="0"/>
              </a:rPr>
              <a:t>promotion</a:t>
            </a:r>
            <a:r>
              <a:rPr lang="en-US" altLang="zh-CN" sz="3200" dirty="0" smtClean="0">
                <a:solidFill>
                  <a:srgbClr val="000000"/>
                </a:solidFill>
                <a:latin typeface="Times New Roman" pitchFamily="18" charset="0"/>
                <a:cs typeface="Times New Roman" pitchFamily="18" charset="0"/>
              </a:rPr>
              <a:t> and </a:t>
            </a:r>
            <a:r>
              <a:rPr lang="en-US" altLang="zh-CN" sz="3200" dirty="0" smtClean="0">
                <a:solidFill>
                  <a:srgbClr val="CC6600"/>
                </a:solidFill>
                <a:latin typeface="Times New Roman" pitchFamily="18" charset="0"/>
                <a:cs typeface="Times New Roman" pitchFamily="18" charset="0"/>
              </a:rPr>
              <a:t>maintenance</a:t>
            </a:r>
            <a:r>
              <a:rPr lang="en-US" altLang="zh-CN" sz="3200" dirty="0" smtClean="0">
                <a:solidFill>
                  <a:srgbClr val="000000"/>
                </a:solidFill>
                <a:latin typeface="Times New Roman" pitchFamily="18" charset="0"/>
                <a:cs typeface="Times New Roman" pitchFamily="18" charset="0"/>
              </a:rPr>
              <a:t> of the highest degree of </a:t>
            </a:r>
            <a:r>
              <a:rPr lang="en-US" altLang="zh-CN" sz="3200" dirty="0" smtClean="0">
                <a:latin typeface="Times New Roman" pitchFamily="18" charset="0"/>
                <a:cs typeface="Times New Roman" pitchFamily="18" charset="0"/>
              </a:rPr>
              <a:t>physical, mental and social well-being of workers </a:t>
            </a:r>
            <a:r>
              <a:rPr lang="en-US" altLang="zh-CN" sz="3200" dirty="0" smtClean="0">
                <a:solidFill>
                  <a:srgbClr val="000000"/>
                </a:solidFill>
                <a:latin typeface="Times New Roman" pitchFamily="18" charset="0"/>
                <a:cs typeface="Times New Roman" pitchFamily="18" charset="0"/>
              </a:rPr>
              <a:t>in all occupations by preventing departures from health, controlling risks and the adaptation of work to people, and people to their jobs.</a:t>
            </a:r>
            <a:r>
              <a:rPr lang="en-US" altLang="zh-CN" sz="3200" dirty="0" smtClean="0">
                <a:latin typeface="Times New Roman" pitchFamily="18" charset="0"/>
                <a:cs typeface="Times New Roman" pitchFamily="18" charset="0"/>
              </a:rPr>
              <a:t>  </a:t>
            </a:r>
            <a:br>
              <a:rPr lang="en-US" altLang="zh-CN" sz="3200" dirty="0" smtClean="0">
                <a:latin typeface="Times New Roman" pitchFamily="18" charset="0"/>
                <a:cs typeface="Times New Roman" pitchFamily="18" charset="0"/>
              </a:rPr>
            </a:br>
            <a:r>
              <a:rPr lang="en-US" altLang="zh-CN" sz="3200" dirty="0" smtClean="0">
                <a:solidFill>
                  <a:srgbClr val="000000"/>
                </a:solidFill>
                <a:latin typeface="Times New Roman" pitchFamily="18" charset="0"/>
                <a:cs typeface="Times New Roman" pitchFamily="18" charset="0"/>
              </a:rPr>
              <a:t>(ILO/WHO 1950)</a:t>
            </a:r>
          </a:p>
          <a:p>
            <a:pPr>
              <a:buFontTx/>
              <a:buNone/>
            </a:pPr>
            <a:endParaRPr lang="en-US" altLang="zh-CN" sz="3200" dirty="0" smtClean="0">
              <a:latin typeface="Times New Roman" pitchFamily="18" charset="0"/>
              <a:cs typeface="Times New Roman" pitchFamily="18" charset="0"/>
            </a:endParaRPr>
          </a:p>
          <a:p>
            <a:endParaRPr lang="zh-CN" altLang="en-US" dirty="0"/>
          </a:p>
        </p:txBody>
      </p:sp>
      <p:sp>
        <p:nvSpPr>
          <p:cNvPr id="3" name="标题 2"/>
          <p:cNvSpPr>
            <a:spLocks noGrp="1"/>
          </p:cNvSpPr>
          <p:nvPr>
            <p:ph type="title"/>
          </p:nvPr>
        </p:nvSpPr>
        <p:spPr/>
        <p:txBody>
          <a:bodyPr/>
          <a:lstStyle/>
          <a:p>
            <a:r>
              <a:rPr lang="en-US" altLang="zh-CN" dirty="0" smtClean="0">
                <a:solidFill>
                  <a:srgbClr val="CC6600"/>
                </a:solidFill>
                <a:effectLst>
                  <a:outerShdw blurRad="38100" dist="38100" dir="2700000" algn="tl">
                    <a:srgbClr val="C0C0C0"/>
                  </a:outerShdw>
                </a:effectLst>
              </a:rPr>
              <a:t>Occupational Health</a:t>
            </a:r>
            <a:endParaRPr lang="zh-CN" altLang="en-US" dirty="0">
              <a:solidFill>
                <a:srgbClr val="CC6600"/>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30</a:t>
            </a:fld>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1026"/>
          <p:cNvGraphicFramePr>
            <a:graphicFrameLocks noChangeAspect="1"/>
          </p:cNvGraphicFramePr>
          <p:nvPr/>
        </p:nvGraphicFramePr>
        <p:xfrm>
          <a:off x="0" y="0"/>
          <a:ext cx="9144000" cy="6858000"/>
        </p:xfrm>
        <a:graphic>
          <a:graphicData uri="http://schemas.openxmlformats.org/presentationml/2006/ole">
            <p:oleObj spid="_x0000_s1026" name="幻灯片" r:id="rId3" imgW="4204818" imgH="3154655" progId="PowerPoint.Slide.8">
              <p:embed/>
            </p:oleObj>
          </a:graphicData>
        </a:graphic>
      </p:graphicFrame>
      <p:sp>
        <p:nvSpPr>
          <p:cNvPr id="3" name="灯片编号占位符 2"/>
          <p:cNvSpPr>
            <a:spLocks noGrp="1"/>
          </p:cNvSpPr>
          <p:nvPr>
            <p:ph type="sldNum" sz="quarter" idx="12"/>
          </p:nvPr>
        </p:nvSpPr>
        <p:spPr/>
        <p:txBody>
          <a:bodyPr/>
          <a:lstStyle/>
          <a:p>
            <a:fld id="{0C913308-F349-4B6D-A68A-DD1791B4A57B}" type="slidenum">
              <a:rPr lang="zh-CN" altLang="en-US" smtClean="0"/>
              <a:pPr/>
              <a:t>31</a:t>
            </a:fld>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灯片编号占位符 2"/>
          <p:cNvSpPr>
            <a:spLocks noGrp="1"/>
          </p:cNvSpPr>
          <p:nvPr>
            <p:ph type="sldNum" sz="quarter" idx="12"/>
          </p:nvPr>
        </p:nvSpPr>
        <p:spPr/>
        <p:txBody>
          <a:bodyPr/>
          <a:lstStyle/>
          <a:p>
            <a:fld id="{0C913308-F349-4B6D-A68A-DD1791B4A57B}" type="slidenum">
              <a:rPr lang="zh-CN" altLang="en-US" smtClean="0"/>
              <a:pPr/>
              <a:t>32</a:t>
            </a:fld>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762000" y="457200"/>
            <a:ext cx="7772400" cy="5715000"/>
          </a:xfrm>
        </p:spPr>
        <p:txBody>
          <a:bodyPr/>
          <a:lstStyle/>
          <a:p>
            <a:pPr algn="l" eaLnBrk="1" hangingPunct="1">
              <a:lnSpc>
                <a:spcPct val="120000"/>
              </a:lnSpc>
              <a:tabLst>
                <a:tab pos="658813" algn="l"/>
              </a:tabLst>
              <a:defRPr/>
            </a:pPr>
            <a:r>
              <a:rPr lang="zh-CN" altLang="en-US" sz="3000" b="0" dirty="0" smtClean="0"/>
              <a:t>职业性有害因素：</a:t>
            </a:r>
            <a:r>
              <a:rPr lang="en-US" altLang="zh-CN" sz="3000" b="0" dirty="0" smtClean="0"/>
              <a:t/>
            </a:r>
            <a:br>
              <a:rPr lang="en-US" altLang="zh-CN" sz="3000" b="0" dirty="0" smtClean="0"/>
            </a:br>
            <a:r>
              <a:rPr lang="en-US" altLang="zh-CN" sz="3000" b="0" dirty="0" smtClean="0"/>
              <a:t>1</a:t>
            </a:r>
            <a:r>
              <a:rPr lang="zh-CN" altLang="en-US" sz="3000" b="0" dirty="0" smtClean="0">
                <a:latin typeface="Times New Roman" pitchFamily="18" charset="0"/>
              </a:rPr>
              <a:t>、</a:t>
            </a:r>
            <a:r>
              <a:rPr lang="zh-CN" altLang="en-US" sz="2400" b="0" dirty="0" smtClean="0">
                <a:latin typeface="Times New Roman" pitchFamily="18" charset="0"/>
              </a:rPr>
              <a:t>来源于生产工艺过程的有害因素</a:t>
            </a:r>
            <a:r>
              <a:rPr lang="zh-CN" altLang="en-US" sz="2400" b="0" dirty="0" smtClean="0"/>
              <a:t/>
            </a:r>
            <a:br>
              <a:rPr lang="zh-CN" altLang="en-US" sz="2400" b="0" dirty="0" smtClean="0"/>
            </a:br>
            <a:r>
              <a:rPr lang="zh-CN" altLang="en-US" sz="2400" b="0" dirty="0" smtClean="0"/>
              <a:t> 	</a:t>
            </a:r>
            <a:r>
              <a:rPr lang="zh-CN" altLang="en-US" sz="2400" b="0" dirty="0" smtClean="0">
                <a:solidFill>
                  <a:schemeClr val="tx1"/>
                </a:solidFill>
                <a:latin typeface="Times New Roman" pitchFamily="18" charset="0"/>
              </a:rPr>
              <a:t>化学因素</a:t>
            </a:r>
            <a:r>
              <a:rPr lang="zh-CN" altLang="en-US" sz="2400" b="0" dirty="0" smtClean="0">
                <a:solidFill>
                  <a:schemeClr val="tx1"/>
                </a:solidFill>
              </a:rPr>
              <a:t/>
            </a:r>
            <a:br>
              <a:rPr lang="zh-CN" altLang="en-US" sz="2400" b="0" dirty="0" smtClean="0">
                <a:solidFill>
                  <a:schemeClr val="tx1"/>
                </a:solidFill>
              </a:rPr>
            </a:br>
            <a:r>
              <a:rPr lang="zh-CN" altLang="en-US" sz="2400" b="0" dirty="0" smtClean="0">
                <a:solidFill>
                  <a:schemeClr val="tx1"/>
                </a:solidFill>
              </a:rPr>
              <a:t> 	</a:t>
            </a:r>
            <a:r>
              <a:rPr lang="zh-CN" altLang="en-US" sz="2400" b="0" dirty="0" smtClean="0">
                <a:solidFill>
                  <a:schemeClr val="tx1"/>
                </a:solidFill>
                <a:latin typeface="Times New Roman" pitchFamily="18" charset="0"/>
              </a:rPr>
              <a:t>物理因素</a:t>
            </a:r>
            <a:r>
              <a:rPr lang="zh-CN" altLang="en-US" sz="2400" b="0" dirty="0" smtClean="0">
                <a:solidFill>
                  <a:schemeClr val="tx1"/>
                </a:solidFill>
              </a:rPr>
              <a:t/>
            </a:r>
            <a:br>
              <a:rPr lang="zh-CN" altLang="en-US" sz="2400" b="0" dirty="0" smtClean="0">
                <a:solidFill>
                  <a:schemeClr val="tx1"/>
                </a:solidFill>
              </a:rPr>
            </a:br>
            <a:r>
              <a:rPr lang="zh-CN" altLang="en-US" sz="2400" b="0" dirty="0" smtClean="0">
                <a:solidFill>
                  <a:schemeClr val="tx1"/>
                </a:solidFill>
              </a:rPr>
              <a:t> 	</a:t>
            </a:r>
            <a:r>
              <a:rPr lang="zh-CN" altLang="en-US" sz="2400" b="0" dirty="0" smtClean="0">
                <a:solidFill>
                  <a:schemeClr val="tx1"/>
                </a:solidFill>
                <a:latin typeface="Times New Roman" pitchFamily="18" charset="0"/>
              </a:rPr>
              <a:t>生物因素</a:t>
            </a:r>
            <a:r>
              <a:rPr lang="zh-CN" altLang="en-US" sz="2400" b="0" dirty="0" smtClean="0">
                <a:solidFill>
                  <a:schemeClr val="tx1"/>
                </a:solidFill>
              </a:rPr>
              <a:t/>
            </a:r>
            <a:br>
              <a:rPr lang="zh-CN" altLang="en-US" sz="2400" b="0" dirty="0" smtClean="0">
                <a:solidFill>
                  <a:schemeClr val="tx1"/>
                </a:solidFill>
              </a:rPr>
            </a:br>
            <a:r>
              <a:rPr lang="en-US" altLang="zh-CN" sz="2400" b="0" dirty="0" smtClean="0"/>
              <a:t>2</a:t>
            </a:r>
            <a:r>
              <a:rPr lang="zh-CN" altLang="en-US" sz="2400" b="0" dirty="0" smtClean="0">
                <a:latin typeface="Times New Roman" pitchFamily="18" charset="0"/>
              </a:rPr>
              <a:t>、来源于劳动过程中的有害因素</a:t>
            </a:r>
            <a:r>
              <a:rPr lang="zh-CN" altLang="en-US" sz="2400" b="0" dirty="0" smtClean="0"/>
              <a:t/>
            </a:r>
            <a:br>
              <a:rPr lang="zh-CN" altLang="en-US" sz="2400" b="0" dirty="0" smtClean="0"/>
            </a:br>
            <a:r>
              <a:rPr lang="zh-CN" altLang="en-US" sz="2400" b="0" dirty="0" smtClean="0">
                <a:solidFill>
                  <a:schemeClr val="tx1"/>
                </a:solidFill>
              </a:rPr>
              <a:t> 	</a:t>
            </a:r>
            <a:r>
              <a:rPr lang="zh-CN" altLang="en-US" sz="2400" b="0" dirty="0" smtClean="0">
                <a:solidFill>
                  <a:schemeClr val="tx1"/>
                </a:solidFill>
                <a:latin typeface="Times New Roman" pitchFamily="18" charset="0"/>
              </a:rPr>
              <a:t>劳动组织和制度</a:t>
            </a:r>
            <a:br>
              <a:rPr lang="zh-CN" altLang="en-US" sz="2400" b="0" dirty="0" smtClean="0">
                <a:solidFill>
                  <a:schemeClr val="tx1"/>
                </a:solidFill>
                <a:latin typeface="Times New Roman" pitchFamily="18" charset="0"/>
              </a:rPr>
            </a:br>
            <a:r>
              <a:rPr lang="zh-CN" altLang="en-US" sz="2400" b="0" dirty="0" smtClean="0">
                <a:solidFill>
                  <a:schemeClr val="tx1"/>
                </a:solidFill>
              </a:rPr>
              <a:t> 	</a:t>
            </a:r>
            <a:r>
              <a:rPr lang="zh-CN" altLang="en-US" sz="2400" b="0" dirty="0" smtClean="0">
                <a:solidFill>
                  <a:schemeClr val="tx1"/>
                </a:solidFill>
                <a:latin typeface="Times New Roman" pitchFamily="18" charset="0"/>
              </a:rPr>
              <a:t>劳动强度过大</a:t>
            </a:r>
            <a:br>
              <a:rPr lang="zh-CN" altLang="en-US" sz="2400" b="0" dirty="0" smtClean="0">
                <a:solidFill>
                  <a:schemeClr val="tx1"/>
                </a:solidFill>
                <a:latin typeface="Times New Roman" pitchFamily="18" charset="0"/>
              </a:rPr>
            </a:br>
            <a:r>
              <a:rPr lang="zh-CN" altLang="en-US" sz="2400" b="0" dirty="0" smtClean="0">
                <a:solidFill>
                  <a:schemeClr val="tx1"/>
                </a:solidFill>
              </a:rPr>
              <a:t> 	</a:t>
            </a:r>
            <a:r>
              <a:rPr lang="zh-CN" altLang="en-US" sz="2400" b="0" dirty="0" smtClean="0">
                <a:solidFill>
                  <a:schemeClr val="tx1"/>
                </a:solidFill>
                <a:latin typeface="Times New Roman" pitchFamily="18" charset="0"/>
              </a:rPr>
              <a:t>职业紧张</a:t>
            </a:r>
            <a:br>
              <a:rPr lang="zh-CN" altLang="en-US" sz="2400" b="0" dirty="0" smtClean="0">
                <a:solidFill>
                  <a:schemeClr val="tx1"/>
                </a:solidFill>
                <a:latin typeface="Times New Roman" pitchFamily="18" charset="0"/>
              </a:rPr>
            </a:br>
            <a:r>
              <a:rPr lang="zh-CN" altLang="en-US" sz="2400" b="0" dirty="0" smtClean="0">
                <a:solidFill>
                  <a:schemeClr val="tx1"/>
                </a:solidFill>
              </a:rPr>
              <a:t> </a:t>
            </a:r>
            <a:r>
              <a:rPr lang="en-US" altLang="zh-CN" sz="2400" b="0" dirty="0" smtClean="0"/>
              <a:t>3</a:t>
            </a:r>
            <a:r>
              <a:rPr lang="zh-CN" altLang="en-US" sz="2400" b="0" dirty="0" smtClean="0">
                <a:latin typeface="Times New Roman" pitchFamily="18" charset="0"/>
              </a:rPr>
              <a:t>、来源于生产环境的有害因素</a:t>
            </a:r>
            <a:r>
              <a:rPr lang="zh-CN" altLang="en-US" sz="2400" b="0" dirty="0" smtClean="0"/>
              <a:t/>
            </a:r>
            <a:br>
              <a:rPr lang="zh-CN" altLang="en-US" sz="2400" b="0" dirty="0" smtClean="0"/>
            </a:br>
            <a:r>
              <a:rPr lang="zh-CN" altLang="en-US" sz="2400" b="0" dirty="0" smtClean="0">
                <a:solidFill>
                  <a:schemeClr val="tx1"/>
                </a:solidFill>
              </a:rPr>
              <a:t> 	</a:t>
            </a:r>
            <a:r>
              <a:rPr lang="zh-CN" altLang="en-US" sz="2000" b="0" dirty="0" smtClean="0">
                <a:solidFill>
                  <a:schemeClr val="tx1"/>
                </a:solidFill>
                <a:latin typeface="Times New Roman" pitchFamily="18" charset="0"/>
              </a:rPr>
              <a:t>自然环境中的因素</a:t>
            </a:r>
            <a:br>
              <a:rPr lang="zh-CN" altLang="en-US" sz="2000" b="0" dirty="0" smtClean="0">
                <a:solidFill>
                  <a:schemeClr val="tx1"/>
                </a:solidFill>
                <a:latin typeface="Times New Roman" pitchFamily="18" charset="0"/>
              </a:rPr>
            </a:br>
            <a:r>
              <a:rPr lang="zh-CN" altLang="en-US" sz="2000" b="0" dirty="0" smtClean="0">
                <a:solidFill>
                  <a:schemeClr val="tx1"/>
                </a:solidFill>
              </a:rPr>
              <a:t> 	</a:t>
            </a:r>
            <a:r>
              <a:rPr lang="zh-CN" altLang="en-US" sz="2000" b="0" dirty="0" smtClean="0">
                <a:solidFill>
                  <a:schemeClr val="tx1"/>
                </a:solidFill>
                <a:latin typeface="Times New Roman" pitchFamily="18" charset="0"/>
              </a:rPr>
              <a:t>厂房建筑和布局不合理</a:t>
            </a:r>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33</a:t>
            </a:fld>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685800" y="609600"/>
            <a:ext cx="7772400" cy="1143000"/>
          </a:xfrm>
        </p:spPr>
        <p:txBody>
          <a:bodyPr>
            <a:normAutofit fontScale="90000"/>
          </a:bodyPr>
          <a:lstStyle/>
          <a:p>
            <a:pPr>
              <a:defRPr/>
            </a:pPr>
            <a:r>
              <a:rPr lang="zh-CN" altLang="en-US" sz="4400" dirty="0" smtClean="0">
                <a:solidFill>
                  <a:srgbClr val="FF0000"/>
                </a:solidFill>
              </a:rPr>
              <a:t>      职业病分类和目录</a:t>
            </a:r>
            <a:r>
              <a:rPr lang="zh-CN" altLang="en-US" dirty="0" smtClean="0"/>
              <a:t/>
            </a:r>
            <a:br>
              <a:rPr lang="zh-CN" altLang="en-US" dirty="0" smtClean="0"/>
            </a:br>
            <a:endParaRPr lang="zh-CN" altLang="en-US" dirty="0" smtClean="0"/>
          </a:p>
        </p:txBody>
      </p:sp>
      <p:sp>
        <p:nvSpPr>
          <p:cNvPr id="18435" name="Rectangle 3"/>
          <p:cNvSpPr>
            <a:spLocks noGrp="1" noChangeArrowheads="1"/>
          </p:cNvSpPr>
          <p:nvPr>
            <p:ph type="body" idx="1"/>
          </p:nvPr>
        </p:nvSpPr>
        <p:spPr>
          <a:xfrm>
            <a:off x="250825" y="1412875"/>
            <a:ext cx="8713788" cy="5040313"/>
          </a:xfrm>
          <a:noFill/>
        </p:spPr>
        <p:txBody>
          <a:bodyPr/>
          <a:lstStyle/>
          <a:p>
            <a:pPr eaLnBrk="1" hangingPunct="1">
              <a:lnSpc>
                <a:spcPct val="90000"/>
              </a:lnSpc>
            </a:pPr>
            <a:r>
              <a:rPr lang="en-US" altLang="zh-CN" sz="2800" b="1" dirty="0" smtClean="0">
                <a:ea typeface="仿宋_GB2312" pitchFamily="49" charset="-122"/>
              </a:rPr>
              <a:t>1987</a:t>
            </a:r>
            <a:r>
              <a:rPr lang="zh-CN" altLang="en-US" sz="2800" b="1" dirty="0" smtClean="0">
                <a:ea typeface="仿宋_GB2312" pitchFamily="49" charset="-122"/>
              </a:rPr>
              <a:t>年</a:t>
            </a:r>
            <a:r>
              <a:rPr lang="en-US" altLang="zh-CN" sz="2800" b="1" dirty="0" smtClean="0">
                <a:ea typeface="仿宋_GB2312" pitchFamily="49" charset="-122"/>
              </a:rPr>
              <a:t>11</a:t>
            </a:r>
            <a:r>
              <a:rPr lang="zh-CN" altLang="en-US" sz="2800" b="1" dirty="0" smtClean="0">
                <a:ea typeface="仿宋_GB2312" pitchFamily="49" charset="-122"/>
              </a:rPr>
              <a:t>月修订颁布的</a:t>
            </a:r>
            <a:r>
              <a:rPr lang="en-US" altLang="zh-CN" sz="2800" b="1" dirty="0" smtClean="0">
                <a:ea typeface="仿宋_GB2312" pitchFamily="49" charset="-122"/>
              </a:rPr>
              <a:t>〈</a:t>
            </a:r>
            <a:r>
              <a:rPr lang="zh-CN" altLang="en-US" sz="2800" b="1" dirty="0" smtClean="0">
                <a:ea typeface="仿宋_GB2312" pitchFamily="49" charset="-122"/>
              </a:rPr>
              <a:t>职业病范围和职业病处理办法的规定</a:t>
            </a:r>
            <a:r>
              <a:rPr lang="en-US" altLang="zh-CN" sz="2800" b="1" dirty="0" smtClean="0">
                <a:ea typeface="仿宋_GB2312" pitchFamily="49" charset="-122"/>
              </a:rPr>
              <a:t>〉</a:t>
            </a:r>
            <a:r>
              <a:rPr lang="zh-CN" altLang="en-US" sz="2800" b="1" dirty="0" smtClean="0">
                <a:ea typeface="仿宋_GB2312" pitchFamily="49" charset="-122"/>
              </a:rPr>
              <a:t>中列为法定职业病名单有</a:t>
            </a:r>
            <a:r>
              <a:rPr lang="en-US" altLang="zh-CN" sz="2800" b="1" dirty="0" smtClean="0">
                <a:ea typeface="仿宋_GB2312" pitchFamily="49" charset="-122"/>
              </a:rPr>
              <a:t>9</a:t>
            </a:r>
            <a:r>
              <a:rPr lang="zh-CN" altLang="en-US" sz="2800" b="1" dirty="0" smtClean="0">
                <a:ea typeface="仿宋_GB2312" pitchFamily="49" charset="-122"/>
              </a:rPr>
              <a:t>类</a:t>
            </a:r>
            <a:r>
              <a:rPr lang="en-US" altLang="zh-CN" sz="2800" b="1" dirty="0" smtClean="0">
                <a:ea typeface="仿宋_GB2312" pitchFamily="49" charset="-122"/>
              </a:rPr>
              <a:t>99</a:t>
            </a:r>
            <a:r>
              <a:rPr lang="zh-CN" altLang="en-US" sz="2800" b="1" dirty="0" smtClean="0">
                <a:ea typeface="仿宋_GB2312" pitchFamily="49" charset="-122"/>
              </a:rPr>
              <a:t>种。	</a:t>
            </a:r>
          </a:p>
          <a:p>
            <a:pPr eaLnBrk="1" hangingPunct="1">
              <a:lnSpc>
                <a:spcPct val="90000"/>
              </a:lnSpc>
            </a:pPr>
            <a:r>
              <a:rPr lang="en-US" altLang="zh-CN" sz="2800" b="1" dirty="0" smtClean="0">
                <a:ea typeface="仿宋_GB2312" pitchFamily="49" charset="-122"/>
              </a:rPr>
              <a:t>2002</a:t>
            </a:r>
            <a:r>
              <a:rPr lang="zh-CN" altLang="en-US" sz="2800" b="1" dirty="0" smtClean="0">
                <a:ea typeface="仿宋_GB2312" pitchFamily="49" charset="-122"/>
              </a:rPr>
              <a:t>年又修订为</a:t>
            </a:r>
            <a:r>
              <a:rPr lang="en-US" altLang="zh-CN" sz="2800" b="1" dirty="0" smtClean="0">
                <a:ea typeface="仿宋_GB2312" pitchFamily="49" charset="-122"/>
              </a:rPr>
              <a:t>10</a:t>
            </a:r>
            <a:r>
              <a:rPr lang="zh-CN" altLang="en-US" sz="2800" b="1" dirty="0" smtClean="0">
                <a:ea typeface="仿宋_GB2312" pitchFamily="49" charset="-122"/>
              </a:rPr>
              <a:t>类</a:t>
            </a:r>
            <a:r>
              <a:rPr lang="en-US" altLang="zh-CN" sz="2800" b="1" dirty="0" smtClean="0">
                <a:ea typeface="仿宋_GB2312" pitchFamily="49" charset="-122"/>
              </a:rPr>
              <a:t>115</a:t>
            </a:r>
            <a:r>
              <a:rPr lang="zh-CN" altLang="en-US" sz="2800" b="1" dirty="0" smtClean="0">
                <a:ea typeface="仿宋_GB2312" pitchFamily="49" charset="-122"/>
              </a:rPr>
              <a:t>种。</a:t>
            </a:r>
          </a:p>
          <a:p>
            <a:pPr eaLnBrk="1" hangingPunct="1">
              <a:lnSpc>
                <a:spcPct val="90000"/>
              </a:lnSpc>
              <a:buFontTx/>
              <a:buNone/>
            </a:pPr>
            <a:endParaRPr lang="zh-CN" altLang="en-US" sz="2800" b="1" dirty="0" smtClean="0">
              <a:ea typeface="仿宋_GB2312" pitchFamily="49" charset="-122"/>
            </a:endParaRPr>
          </a:p>
          <a:p>
            <a:pPr eaLnBrk="1" hangingPunct="1">
              <a:lnSpc>
                <a:spcPct val="90000"/>
              </a:lnSpc>
            </a:pPr>
            <a:r>
              <a:rPr lang="en-US" altLang="zh-CN" sz="2800" b="1" dirty="0" smtClean="0">
                <a:solidFill>
                  <a:srgbClr val="FF0000"/>
                </a:solidFill>
              </a:rPr>
              <a:t>2013</a:t>
            </a:r>
            <a:r>
              <a:rPr lang="zh-CN" altLang="en-US" sz="2800" b="1" dirty="0" smtClean="0">
                <a:solidFill>
                  <a:srgbClr val="FF0000"/>
                </a:solidFill>
              </a:rPr>
              <a:t>年</a:t>
            </a:r>
            <a:r>
              <a:rPr lang="en-US" altLang="zh-CN" sz="2800" b="1" dirty="0" smtClean="0">
                <a:solidFill>
                  <a:srgbClr val="FF0000"/>
                </a:solidFill>
              </a:rPr>
              <a:t>12</a:t>
            </a:r>
            <a:r>
              <a:rPr lang="zh-CN" altLang="en-US" sz="2800" b="1" dirty="0" smtClean="0">
                <a:solidFill>
                  <a:srgbClr val="FF0000"/>
                </a:solidFill>
              </a:rPr>
              <a:t>月</a:t>
            </a:r>
            <a:r>
              <a:rPr lang="en-US" altLang="zh-CN" sz="2800" b="1" dirty="0" smtClean="0">
                <a:solidFill>
                  <a:srgbClr val="FF0000"/>
                </a:solidFill>
              </a:rPr>
              <a:t>23</a:t>
            </a:r>
            <a:r>
              <a:rPr lang="zh-CN" altLang="en-US" sz="2800" b="1" dirty="0" smtClean="0">
                <a:solidFill>
                  <a:srgbClr val="FF0000"/>
                </a:solidFill>
              </a:rPr>
              <a:t>日国家卫生计生委等</a:t>
            </a:r>
            <a:r>
              <a:rPr lang="en-US" altLang="zh-CN" sz="2800" b="1" dirty="0" smtClean="0">
                <a:solidFill>
                  <a:srgbClr val="FF0000"/>
                </a:solidFill>
              </a:rPr>
              <a:t>4</a:t>
            </a:r>
            <a:r>
              <a:rPr lang="zh-CN" altLang="en-US" sz="2800" b="1" dirty="0" smtClean="0">
                <a:solidFill>
                  <a:srgbClr val="FF0000"/>
                </a:solidFill>
              </a:rPr>
              <a:t>部门</a:t>
            </a:r>
            <a:r>
              <a:rPr lang="en-US" altLang="zh-CN" sz="2800" b="1" dirty="0" smtClean="0">
                <a:solidFill>
                  <a:srgbClr val="FF0000"/>
                </a:solidFill>
              </a:rPr>
              <a:t>《</a:t>
            </a:r>
            <a:r>
              <a:rPr lang="zh-CN" altLang="en-US" sz="2800" b="1" dirty="0" smtClean="0">
                <a:solidFill>
                  <a:srgbClr val="FF0000"/>
                </a:solidFill>
              </a:rPr>
              <a:t>职业病分类和目录</a:t>
            </a:r>
            <a:r>
              <a:rPr lang="en-US" altLang="zh-CN" sz="2800" b="1" dirty="0" smtClean="0">
                <a:solidFill>
                  <a:srgbClr val="FF0000"/>
                </a:solidFill>
              </a:rPr>
              <a:t>》</a:t>
            </a:r>
            <a:r>
              <a:rPr lang="en-US" altLang="zh-CN" sz="2800" b="1" dirty="0" smtClean="0">
                <a:solidFill>
                  <a:srgbClr val="FF0000"/>
                </a:solidFill>
                <a:ea typeface="仿宋_GB2312" pitchFamily="49" charset="-122"/>
              </a:rPr>
              <a:t>10</a:t>
            </a:r>
            <a:r>
              <a:rPr lang="zh-CN" altLang="en-US" sz="2800" b="1" dirty="0" smtClean="0">
                <a:solidFill>
                  <a:srgbClr val="FF0000"/>
                </a:solidFill>
                <a:ea typeface="仿宋_GB2312" pitchFamily="49" charset="-122"/>
              </a:rPr>
              <a:t>类</a:t>
            </a:r>
            <a:r>
              <a:rPr lang="en-US" altLang="zh-CN" sz="2800" dirty="0" smtClean="0">
                <a:solidFill>
                  <a:srgbClr val="FF0000"/>
                </a:solidFill>
              </a:rPr>
              <a:t>132</a:t>
            </a:r>
            <a:r>
              <a:rPr lang="zh-CN" altLang="en-US" sz="2800" dirty="0" smtClean="0">
                <a:solidFill>
                  <a:srgbClr val="FF0000"/>
                </a:solidFill>
              </a:rPr>
              <a:t>种（含</a:t>
            </a:r>
            <a:r>
              <a:rPr lang="en-US" altLang="zh-CN" sz="2800" dirty="0" smtClean="0">
                <a:solidFill>
                  <a:srgbClr val="FF0000"/>
                </a:solidFill>
              </a:rPr>
              <a:t>4</a:t>
            </a:r>
            <a:r>
              <a:rPr lang="zh-CN" altLang="en-US" sz="2800" dirty="0" smtClean="0">
                <a:solidFill>
                  <a:srgbClr val="FF0000"/>
                </a:solidFill>
              </a:rPr>
              <a:t>项开放性条款） </a:t>
            </a:r>
          </a:p>
          <a:p>
            <a:pPr eaLnBrk="1" hangingPunct="1">
              <a:lnSpc>
                <a:spcPct val="90000"/>
              </a:lnSpc>
              <a:buFontTx/>
              <a:buNone/>
            </a:pPr>
            <a:r>
              <a:rPr lang="zh-CN" altLang="en-US" sz="2800" dirty="0" smtClean="0"/>
              <a:t>             国卫疾控发</a:t>
            </a:r>
            <a:r>
              <a:rPr lang="en-US" altLang="zh-CN" sz="2800" dirty="0" smtClean="0"/>
              <a:t>〔2013〕48</a:t>
            </a:r>
            <a:r>
              <a:rPr lang="zh-CN" altLang="en-US" sz="2800" dirty="0" smtClean="0"/>
              <a:t>号  </a:t>
            </a:r>
          </a:p>
          <a:p>
            <a:pPr eaLnBrk="1" hangingPunct="1">
              <a:lnSpc>
                <a:spcPct val="90000"/>
              </a:lnSpc>
              <a:buFontTx/>
              <a:buNone/>
            </a:pPr>
            <a:r>
              <a:rPr lang="zh-CN" altLang="en-US" sz="2800" dirty="0" smtClean="0"/>
              <a:t>             人力资源社会保障部</a:t>
            </a:r>
          </a:p>
          <a:p>
            <a:pPr eaLnBrk="1" hangingPunct="1">
              <a:lnSpc>
                <a:spcPct val="90000"/>
              </a:lnSpc>
              <a:buFontTx/>
              <a:buNone/>
            </a:pPr>
            <a:r>
              <a:rPr lang="zh-CN" altLang="en-US" sz="2800" dirty="0" smtClean="0"/>
              <a:t>             安全监管总局</a:t>
            </a:r>
          </a:p>
          <a:p>
            <a:pPr eaLnBrk="1" hangingPunct="1">
              <a:lnSpc>
                <a:spcPct val="90000"/>
              </a:lnSpc>
              <a:buFontTx/>
              <a:buNone/>
            </a:pPr>
            <a:r>
              <a:rPr lang="zh-CN" altLang="en-US" sz="2800" dirty="0" smtClean="0"/>
              <a:t>             全国总工会</a:t>
            </a:r>
          </a:p>
          <a:p>
            <a:pPr eaLnBrk="1" hangingPunct="1">
              <a:lnSpc>
                <a:spcPct val="90000"/>
              </a:lnSpc>
              <a:buFontTx/>
              <a:buNone/>
            </a:pPr>
            <a:r>
              <a:rPr lang="zh-CN" altLang="en-US" sz="2800" dirty="0" smtClean="0"/>
              <a:t>            </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34</a:t>
            </a:fld>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0" y="188913"/>
            <a:ext cx="8229600" cy="647700"/>
          </a:xfrm>
        </p:spPr>
        <p:txBody>
          <a:bodyPr>
            <a:normAutofit fontScale="90000"/>
          </a:bodyPr>
          <a:lstStyle/>
          <a:p>
            <a:pPr eaLnBrk="1" hangingPunct="1">
              <a:defRPr/>
            </a:pPr>
            <a:r>
              <a:rPr lang="zh-CN" altLang="en-US" sz="2800" b="1" dirty="0" smtClean="0"/>
              <a:t>职业病分类和目录</a:t>
            </a:r>
            <a:br>
              <a:rPr lang="zh-CN" altLang="en-US" sz="2800" b="1" dirty="0" smtClean="0"/>
            </a:br>
            <a:endParaRPr lang="zh-CN" altLang="en-US" sz="2800" b="1" dirty="0" smtClean="0"/>
          </a:p>
        </p:txBody>
      </p:sp>
      <p:sp>
        <p:nvSpPr>
          <p:cNvPr id="19459" name="Rectangle 3"/>
          <p:cNvSpPr>
            <a:spLocks noGrp="1" noChangeArrowheads="1"/>
          </p:cNvSpPr>
          <p:nvPr>
            <p:ph type="body" idx="1"/>
          </p:nvPr>
        </p:nvSpPr>
        <p:spPr>
          <a:xfrm>
            <a:off x="179388" y="836613"/>
            <a:ext cx="8964612" cy="6264275"/>
          </a:xfrm>
          <a:noFill/>
        </p:spPr>
        <p:txBody>
          <a:bodyPr/>
          <a:lstStyle/>
          <a:p>
            <a:pPr eaLnBrk="1" hangingPunct="1">
              <a:lnSpc>
                <a:spcPct val="80000"/>
              </a:lnSpc>
            </a:pPr>
            <a:r>
              <a:rPr lang="zh-CN" altLang="en-US" sz="1800" b="1" dirty="0" smtClean="0">
                <a:solidFill>
                  <a:schemeClr val="hlink"/>
                </a:solidFill>
              </a:rPr>
              <a:t>一、职业性尘肺病及其他呼吸系统疾病</a:t>
            </a:r>
            <a:endParaRPr lang="zh-CN" altLang="en-US" sz="1800" dirty="0" smtClean="0">
              <a:solidFill>
                <a:schemeClr val="hlink"/>
              </a:solidFill>
            </a:endParaRPr>
          </a:p>
          <a:p>
            <a:pPr eaLnBrk="1" hangingPunct="1">
              <a:lnSpc>
                <a:spcPct val="80000"/>
              </a:lnSpc>
            </a:pPr>
            <a:r>
              <a:rPr lang="zh-CN" altLang="en-US" sz="1800" dirty="0" smtClean="0"/>
              <a:t>  （一）尘肺病</a:t>
            </a:r>
          </a:p>
          <a:p>
            <a:pPr eaLnBrk="1" hangingPunct="1">
              <a:lnSpc>
                <a:spcPct val="80000"/>
              </a:lnSpc>
            </a:pPr>
            <a:r>
              <a:rPr lang="en-US" altLang="zh-CN" sz="1800" dirty="0" smtClean="0"/>
              <a:t>1.</a:t>
            </a:r>
            <a:r>
              <a:rPr lang="zh-CN" altLang="en-US" sz="1800" dirty="0" smtClean="0"/>
              <a:t>矽肺</a:t>
            </a:r>
          </a:p>
          <a:p>
            <a:pPr eaLnBrk="1" hangingPunct="1">
              <a:lnSpc>
                <a:spcPct val="80000"/>
              </a:lnSpc>
            </a:pPr>
            <a:r>
              <a:rPr lang="en-US" altLang="zh-CN" sz="1800" dirty="0" smtClean="0"/>
              <a:t>2.</a:t>
            </a:r>
            <a:r>
              <a:rPr lang="zh-CN" altLang="en-US" sz="1800" dirty="0" smtClean="0"/>
              <a:t>煤工尘肺</a:t>
            </a:r>
          </a:p>
          <a:p>
            <a:pPr eaLnBrk="1" hangingPunct="1">
              <a:lnSpc>
                <a:spcPct val="80000"/>
              </a:lnSpc>
            </a:pPr>
            <a:r>
              <a:rPr lang="en-US" altLang="zh-CN" sz="1800" dirty="0" smtClean="0"/>
              <a:t>3.</a:t>
            </a:r>
            <a:r>
              <a:rPr lang="zh-CN" altLang="en-US" sz="1800" dirty="0" smtClean="0"/>
              <a:t>石墨尘肺</a:t>
            </a:r>
          </a:p>
          <a:p>
            <a:pPr eaLnBrk="1" hangingPunct="1">
              <a:lnSpc>
                <a:spcPct val="80000"/>
              </a:lnSpc>
            </a:pPr>
            <a:r>
              <a:rPr lang="en-US" altLang="zh-CN" sz="1800" dirty="0" smtClean="0"/>
              <a:t>4.</a:t>
            </a:r>
            <a:r>
              <a:rPr lang="zh-CN" altLang="en-US" sz="1800" dirty="0" smtClean="0"/>
              <a:t>碳黑尘肺</a:t>
            </a:r>
          </a:p>
          <a:p>
            <a:pPr eaLnBrk="1" hangingPunct="1">
              <a:lnSpc>
                <a:spcPct val="80000"/>
              </a:lnSpc>
            </a:pPr>
            <a:r>
              <a:rPr lang="en-US" altLang="zh-CN" sz="1800" dirty="0" smtClean="0"/>
              <a:t>5.</a:t>
            </a:r>
            <a:r>
              <a:rPr lang="zh-CN" altLang="en-US" sz="1800" dirty="0" smtClean="0"/>
              <a:t>石棉肺</a:t>
            </a:r>
          </a:p>
          <a:p>
            <a:pPr eaLnBrk="1" hangingPunct="1">
              <a:lnSpc>
                <a:spcPct val="80000"/>
              </a:lnSpc>
            </a:pPr>
            <a:r>
              <a:rPr lang="en-US" altLang="zh-CN" sz="1800" dirty="0" smtClean="0"/>
              <a:t>6.</a:t>
            </a:r>
            <a:r>
              <a:rPr lang="zh-CN" altLang="en-US" sz="1800" dirty="0" smtClean="0"/>
              <a:t>滑石尘肺</a:t>
            </a:r>
          </a:p>
          <a:p>
            <a:pPr eaLnBrk="1" hangingPunct="1">
              <a:lnSpc>
                <a:spcPct val="80000"/>
              </a:lnSpc>
            </a:pPr>
            <a:r>
              <a:rPr lang="en-US" altLang="zh-CN" sz="1800" dirty="0" smtClean="0"/>
              <a:t>7.</a:t>
            </a:r>
            <a:r>
              <a:rPr lang="zh-CN" altLang="en-US" sz="1800" dirty="0" smtClean="0"/>
              <a:t>水泥尘肺</a:t>
            </a:r>
          </a:p>
          <a:p>
            <a:pPr eaLnBrk="1" hangingPunct="1">
              <a:lnSpc>
                <a:spcPct val="80000"/>
              </a:lnSpc>
            </a:pPr>
            <a:r>
              <a:rPr lang="en-US" altLang="zh-CN" sz="1800" dirty="0" smtClean="0"/>
              <a:t>8.</a:t>
            </a:r>
            <a:r>
              <a:rPr lang="zh-CN" altLang="en-US" sz="1800" dirty="0" smtClean="0"/>
              <a:t>云母尘肺</a:t>
            </a:r>
          </a:p>
          <a:p>
            <a:pPr eaLnBrk="1" hangingPunct="1">
              <a:lnSpc>
                <a:spcPct val="80000"/>
              </a:lnSpc>
            </a:pPr>
            <a:r>
              <a:rPr lang="en-US" altLang="zh-CN" sz="1800" dirty="0" smtClean="0"/>
              <a:t>9.</a:t>
            </a:r>
            <a:r>
              <a:rPr lang="zh-CN" altLang="en-US" sz="1800" dirty="0" smtClean="0"/>
              <a:t>陶工尘肺</a:t>
            </a:r>
          </a:p>
          <a:p>
            <a:pPr eaLnBrk="1" hangingPunct="1">
              <a:lnSpc>
                <a:spcPct val="80000"/>
              </a:lnSpc>
            </a:pPr>
            <a:r>
              <a:rPr lang="en-US" altLang="zh-CN" sz="1800" dirty="0" smtClean="0"/>
              <a:t>10.</a:t>
            </a:r>
            <a:r>
              <a:rPr lang="zh-CN" altLang="en-US" sz="1800" dirty="0" smtClean="0"/>
              <a:t>铝尘肺</a:t>
            </a:r>
          </a:p>
          <a:p>
            <a:pPr eaLnBrk="1" hangingPunct="1">
              <a:lnSpc>
                <a:spcPct val="80000"/>
              </a:lnSpc>
            </a:pPr>
            <a:r>
              <a:rPr lang="en-US" altLang="zh-CN" sz="1800" dirty="0" smtClean="0"/>
              <a:t>11.</a:t>
            </a:r>
            <a:r>
              <a:rPr lang="zh-CN" altLang="en-US" sz="1800" dirty="0" smtClean="0"/>
              <a:t>电焊工尘肺</a:t>
            </a:r>
          </a:p>
          <a:p>
            <a:pPr eaLnBrk="1" hangingPunct="1">
              <a:lnSpc>
                <a:spcPct val="80000"/>
              </a:lnSpc>
            </a:pPr>
            <a:r>
              <a:rPr lang="en-US" altLang="zh-CN" sz="1800" dirty="0" smtClean="0"/>
              <a:t>12.</a:t>
            </a:r>
            <a:r>
              <a:rPr lang="zh-CN" altLang="en-US" sz="1800" dirty="0" smtClean="0"/>
              <a:t>铸工尘肺</a:t>
            </a:r>
          </a:p>
          <a:p>
            <a:pPr eaLnBrk="1" hangingPunct="1">
              <a:lnSpc>
                <a:spcPct val="80000"/>
              </a:lnSpc>
            </a:pPr>
            <a:r>
              <a:rPr lang="en-US" altLang="zh-CN" sz="1800" dirty="0" smtClean="0"/>
              <a:t>13.</a:t>
            </a:r>
            <a:r>
              <a:rPr lang="zh-CN" altLang="en-US" sz="1800" dirty="0" smtClean="0"/>
              <a:t>根据</a:t>
            </a:r>
            <a:r>
              <a:rPr lang="en-US" altLang="zh-CN" sz="1800" dirty="0" smtClean="0"/>
              <a:t>《</a:t>
            </a:r>
            <a:r>
              <a:rPr lang="zh-CN" altLang="en-US" sz="1800" dirty="0" smtClean="0"/>
              <a:t>尘肺病诊断标准</a:t>
            </a:r>
            <a:r>
              <a:rPr lang="en-US" altLang="zh-CN" sz="1800" dirty="0" smtClean="0"/>
              <a:t>》</a:t>
            </a:r>
            <a:r>
              <a:rPr lang="zh-CN" altLang="en-US" sz="1800" dirty="0" smtClean="0"/>
              <a:t>和</a:t>
            </a:r>
            <a:r>
              <a:rPr lang="en-US" altLang="zh-CN" sz="1800" dirty="0" smtClean="0"/>
              <a:t>《</a:t>
            </a:r>
            <a:r>
              <a:rPr lang="zh-CN" altLang="en-US" sz="1800" dirty="0" smtClean="0"/>
              <a:t>尘肺病理诊断标准</a:t>
            </a:r>
            <a:r>
              <a:rPr lang="en-US" altLang="zh-CN" sz="1800" dirty="0" smtClean="0"/>
              <a:t>》</a:t>
            </a:r>
            <a:r>
              <a:rPr lang="zh-CN" altLang="en-US" sz="1800" dirty="0" smtClean="0"/>
              <a:t>可以诊断的其他尘肺病</a:t>
            </a:r>
          </a:p>
          <a:p>
            <a:pPr eaLnBrk="1" hangingPunct="1">
              <a:lnSpc>
                <a:spcPct val="80000"/>
              </a:lnSpc>
            </a:pPr>
            <a:r>
              <a:rPr lang="zh-CN" altLang="en-US" sz="1800" dirty="0" smtClean="0"/>
              <a:t>   （二）其他呼吸系统疾病</a:t>
            </a:r>
          </a:p>
          <a:p>
            <a:pPr eaLnBrk="1" hangingPunct="1">
              <a:lnSpc>
                <a:spcPct val="80000"/>
              </a:lnSpc>
            </a:pPr>
            <a:r>
              <a:rPr lang="en-US" altLang="zh-CN" sz="1800" dirty="0" smtClean="0"/>
              <a:t>1.</a:t>
            </a:r>
            <a:r>
              <a:rPr lang="zh-CN" altLang="en-US" sz="1800" dirty="0" smtClean="0"/>
              <a:t>过敏性肺炎</a:t>
            </a:r>
          </a:p>
          <a:p>
            <a:pPr eaLnBrk="1" hangingPunct="1">
              <a:lnSpc>
                <a:spcPct val="80000"/>
              </a:lnSpc>
            </a:pPr>
            <a:r>
              <a:rPr lang="en-US" altLang="zh-CN" sz="1800" dirty="0" smtClean="0"/>
              <a:t>2.</a:t>
            </a:r>
            <a:r>
              <a:rPr lang="zh-CN" altLang="en-US" sz="1800" dirty="0" smtClean="0"/>
              <a:t>棉尘病</a:t>
            </a:r>
          </a:p>
          <a:p>
            <a:pPr eaLnBrk="1" hangingPunct="1">
              <a:lnSpc>
                <a:spcPct val="80000"/>
              </a:lnSpc>
            </a:pPr>
            <a:r>
              <a:rPr lang="en-US" altLang="zh-CN" sz="1800" dirty="0" smtClean="0"/>
              <a:t>3.</a:t>
            </a:r>
            <a:r>
              <a:rPr lang="zh-CN" altLang="en-US" sz="1800" dirty="0" smtClean="0"/>
              <a:t>哮喘</a:t>
            </a:r>
          </a:p>
          <a:p>
            <a:pPr eaLnBrk="1" hangingPunct="1">
              <a:lnSpc>
                <a:spcPct val="80000"/>
              </a:lnSpc>
            </a:pPr>
            <a:r>
              <a:rPr lang="en-US" altLang="zh-CN" sz="1800" dirty="0" smtClean="0"/>
              <a:t>4.</a:t>
            </a:r>
            <a:r>
              <a:rPr lang="zh-CN" altLang="en-US" sz="1800" dirty="0" smtClean="0"/>
              <a:t>金属及其化合物粉尘肺沉着病（锡、铁、锑、钡及其化合物等）</a:t>
            </a:r>
          </a:p>
          <a:p>
            <a:pPr eaLnBrk="1" hangingPunct="1">
              <a:lnSpc>
                <a:spcPct val="80000"/>
              </a:lnSpc>
            </a:pPr>
            <a:r>
              <a:rPr lang="en-US" altLang="zh-CN" sz="1800" dirty="0" smtClean="0"/>
              <a:t>5.</a:t>
            </a:r>
            <a:r>
              <a:rPr lang="zh-CN" altLang="en-US" sz="1800" dirty="0" smtClean="0"/>
              <a:t>刺激性化学物所致慢性阻塞性肺疾病</a:t>
            </a:r>
          </a:p>
          <a:p>
            <a:pPr eaLnBrk="1" hangingPunct="1">
              <a:lnSpc>
                <a:spcPct val="80000"/>
              </a:lnSpc>
            </a:pPr>
            <a:r>
              <a:rPr lang="en-US" altLang="zh-CN" sz="1800" dirty="0" smtClean="0"/>
              <a:t>6.</a:t>
            </a:r>
            <a:r>
              <a:rPr lang="zh-CN" altLang="en-US" sz="1800" dirty="0" smtClean="0"/>
              <a:t>硬金属肺病</a:t>
            </a:r>
            <a:endParaRPr lang="zh-CN" altLang="en-US" sz="1800" b="1"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35</a:t>
            </a:fld>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body" idx="1"/>
          </p:nvPr>
        </p:nvSpPr>
        <p:spPr>
          <a:xfrm>
            <a:off x="457200" y="188913"/>
            <a:ext cx="8686800" cy="6669087"/>
          </a:xfrm>
          <a:noFill/>
        </p:spPr>
        <p:txBody>
          <a:bodyPr/>
          <a:lstStyle/>
          <a:p>
            <a:pPr eaLnBrk="1" hangingPunct="1">
              <a:lnSpc>
                <a:spcPct val="80000"/>
              </a:lnSpc>
            </a:pPr>
            <a:r>
              <a:rPr lang="zh-CN" altLang="en-US" sz="2000" b="1" smtClean="0">
                <a:solidFill>
                  <a:schemeClr val="hlink"/>
                </a:solidFill>
              </a:rPr>
              <a:t>二、职业性皮肤病</a:t>
            </a:r>
            <a:endParaRPr lang="zh-CN" altLang="en-US" sz="2000" smtClean="0">
              <a:solidFill>
                <a:schemeClr val="hlink"/>
              </a:solidFill>
            </a:endParaRPr>
          </a:p>
          <a:p>
            <a:pPr eaLnBrk="1" hangingPunct="1">
              <a:lnSpc>
                <a:spcPct val="80000"/>
              </a:lnSpc>
            </a:pPr>
            <a:r>
              <a:rPr lang="en-US" altLang="zh-CN" sz="2000" smtClean="0"/>
              <a:t>1.</a:t>
            </a:r>
            <a:r>
              <a:rPr lang="zh-CN" altLang="en-US" sz="2000" smtClean="0"/>
              <a:t>接触性皮炎</a:t>
            </a:r>
          </a:p>
          <a:p>
            <a:pPr eaLnBrk="1" hangingPunct="1">
              <a:lnSpc>
                <a:spcPct val="80000"/>
              </a:lnSpc>
            </a:pPr>
            <a:r>
              <a:rPr lang="en-US" altLang="zh-CN" sz="2000" smtClean="0"/>
              <a:t>2.</a:t>
            </a:r>
            <a:r>
              <a:rPr lang="zh-CN" altLang="en-US" sz="2000" smtClean="0"/>
              <a:t>光接触性皮炎</a:t>
            </a:r>
          </a:p>
          <a:p>
            <a:pPr eaLnBrk="1" hangingPunct="1">
              <a:lnSpc>
                <a:spcPct val="80000"/>
              </a:lnSpc>
            </a:pPr>
            <a:r>
              <a:rPr lang="en-US" altLang="zh-CN" sz="2000" smtClean="0"/>
              <a:t>3.</a:t>
            </a:r>
            <a:r>
              <a:rPr lang="zh-CN" altLang="en-US" sz="2000" smtClean="0"/>
              <a:t>电光性皮炎</a:t>
            </a:r>
          </a:p>
          <a:p>
            <a:pPr eaLnBrk="1" hangingPunct="1">
              <a:lnSpc>
                <a:spcPct val="80000"/>
              </a:lnSpc>
            </a:pPr>
            <a:r>
              <a:rPr lang="en-US" altLang="zh-CN" sz="2000" smtClean="0"/>
              <a:t>4.</a:t>
            </a:r>
            <a:r>
              <a:rPr lang="zh-CN" altLang="en-US" sz="2000" smtClean="0"/>
              <a:t>黑变病</a:t>
            </a:r>
          </a:p>
          <a:p>
            <a:pPr eaLnBrk="1" hangingPunct="1">
              <a:lnSpc>
                <a:spcPct val="80000"/>
              </a:lnSpc>
            </a:pPr>
            <a:r>
              <a:rPr lang="en-US" altLang="zh-CN" sz="2000" smtClean="0"/>
              <a:t>5.</a:t>
            </a:r>
            <a:r>
              <a:rPr lang="zh-CN" altLang="en-US" sz="2000" smtClean="0"/>
              <a:t>痤疮</a:t>
            </a:r>
          </a:p>
          <a:p>
            <a:pPr eaLnBrk="1" hangingPunct="1">
              <a:lnSpc>
                <a:spcPct val="80000"/>
              </a:lnSpc>
            </a:pPr>
            <a:r>
              <a:rPr lang="en-US" altLang="zh-CN" sz="2000" smtClean="0"/>
              <a:t>6.</a:t>
            </a:r>
            <a:r>
              <a:rPr lang="zh-CN" altLang="en-US" sz="2000" smtClean="0"/>
              <a:t>溃疡</a:t>
            </a:r>
          </a:p>
          <a:p>
            <a:pPr eaLnBrk="1" hangingPunct="1">
              <a:lnSpc>
                <a:spcPct val="80000"/>
              </a:lnSpc>
            </a:pPr>
            <a:r>
              <a:rPr lang="en-US" altLang="zh-CN" sz="2000" smtClean="0"/>
              <a:t>7.</a:t>
            </a:r>
            <a:r>
              <a:rPr lang="zh-CN" altLang="en-US" sz="2000" smtClean="0"/>
              <a:t>化学性皮肤灼伤</a:t>
            </a:r>
          </a:p>
          <a:p>
            <a:pPr eaLnBrk="1" hangingPunct="1">
              <a:lnSpc>
                <a:spcPct val="80000"/>
              </a:lnSpc>
            </a:pPr>
            <a:r>
              <a:rPr lang="en-US" altLang="zh-CN" sz="2000" smtClean="0"/>
              <a:t>8.</a:t>
            </a:r>
            <a:r>
              <a:rPr lang="zh-CN" altLang="en-US" sz="2000" smtClean="0"/>
              <a:t>白斑</a:t>
            </a:r>
          </a:p>
          <a:p>
            <a:pPr eaLnBrk="1" hangingPunct="1">
              <a:lnSpc>
                <a:spcPct val="80000"/>
              </a:lnSpc>
            </a:pPr>
            <a:r>
              <a:rPr lang="en-US" altLang="zh-CN" sz="2000" smtClean="0"/>
              <a:t>9.</a:t>
            </a:r>
            <a:r>
              <a:rPr lang="zh-CN" altLang="en-US" sz="2000" smtClean="0"/>
              <a:t>根据</a:t>
            </a:r>
            <a:r>
              <a:rPr lang="en-US" altLang="zh-CN" sz="2000" smtClean="0"/>
              <a:t>《</a:t>
            </a:r>
            <a:r>
              <a:rPr lang="zh-CN" altLang="en-US" sz="2000" smtClean="0"/>
              <a:t>职业性皮肤病的诊断总则</a:t>
            </a:r>
            <a:r>
              <a:rPr lang="en-US" altLang="zh-CN" sz="2000" smtClean="0"/>
              <a:t>》</a:t>
            </a:r>
            <a:r>
              <a:rPr lang="zh-CN" altLang="en-US" sz="2000" smtClean="0"/>
              <a:t>可以诊断的其他职业性皮肤病</a:t>
            </a:r>
            <a:endParaRPr lang="zh-CN" altLang="en-US" sz="2000" b="1" smtClean="0"/>
          </a:p>
          <a:p>
            <a:pPr eaLnBrk="1" hangingPunct="1">
              <a:lnSpc>
                <a:spcPct val="80000"/>
              </a:lnSpc>
            </a:pPr>
            <a:r>
              <a:rPr lang="zh-CN" altLang="en-US" sz="2000" b="1" smtClean="0">
                <a:solidFill>
                  <a:schemeClr val="hlink"/>
                </a:solidFill>
              </a:rPr>
              <a:t>三、职业性眼病</a:t>
            </a:r>
            <a:endParaRPr lang="zh-CN" altLang="en-US" sz="2000" smtClean="0">
              <a:solidFill>
                <a:schemeClr val="hlink"/>
              </a:solidFill>
            </a:endParaRPr>
          </a:p>
          <a:p>
            <a:pPr eaLnBrk="1" hangingPunct="1">
              <a:lnSpc>
                <a:spcPct val="80000"/>
              </a:lnSpc>
            </a:pPr>
            <a:r>
              <a:rPr lang="en-US" altLang="zh-CN" sz="2000" smtClean="0"/>
              <a:t>1.</a:t>
            </a:r>
            <a:r>
              <a:rPr lang="zh-CN" altLang="en-US" sz="2000" smtClean="0"/>
              <a:t>化学性眼部灼伤</a:t>
            </a:r>
          </a:p>
          <a:p>
            <a:pPr eaLnBrk="1" hangingPunct="1">
              <a:lnSpc>
                <a:spcPct val="80000"/>
              </a:lnSpc>
            </a:pPr>
            <a:r>
              <a:rPr lang="en-US" altLang="zh-CN" sz="2000" smtClean="0"/>
              <a:t>2.</a:t>
            </a:r>
            <a:r>
              <a:rPr lang="zh-CN" altLang="en-US" sz="2000" smtClean="0"/>
              <a:t>电光性眼炎</a:t>
            </a:r>
          </a:p>
          <a:p>
            <a:pPr eaLnBrk="1" hangingPunct="1">
              <a:lnSpc>
                <a:spcPct val="80000"/>
              </a:lnSpc>
            </a:pPr>
            <a:r>
              <a:rPr lang="en-US" altLang="zh-CN" sz="2000" smtClean="0"/>
              <a:t>3.</a:t>
            </a:r>
            <a:r>
              <a:rPr lang="zh-CN" altLang="en-US" sz="2000" smtClean="0"/>
              <a:t>白内障（含放射性白内障、三硝基甲苯白内障）</a:t>
            </a:r>
            <a:endParaRPr lang="zh-CN" altLang="en-US" sz="2000" b="1" smtClean="0"/>
          </a:p>
          <a:p>
            <a:pPr eaLnBrk="1" hangingPunct="1">
              <a:lnSpc>
                <a:spcPct val="80000"/>
              </a:lnSpc>
            </a:pPr>
            <a:r>
              <a:rPr lang="zh-CN" altLang="en-US" sz="2000" b="1" smtClean="0"/>
              <a:t>四、职业性耳鼻喉口腔疾病</a:t>
            </a:r>
            <a:endParaRPr lang="zh-CN" altLang="en-US" sz="2000" smtClean="0"/>
          </a:p>
          <a:p>
            <a:pPr eaLnBrk="1" hangingPunct="1">
              <a:lnSpc>
                <a:spcPct val="80000"/>
              </a:lnSpc>
            </a:pPr>
            <a:r>
              <a:rPr lang="en-US" altLang="zh-CN" sz="2000" smtClean="0"/>
              <a:t>1.</a:t>
            </a:r>
            <a:r>
              <a:rPr lang="zh-CN" altLang="en-US" sz="2000" smtClean="0"/>
              <a:t>噪声聋</a:t>
            </a:r>
          </a:p>
          <a:p>
            <a:pPr eaLnBrk="1" hangingPunct="1">
              <a:lnSpc>
                <a:spcPct val="80000"/>
              </a:lnSpc>
            </a:pPr>
            <a:r>
              <a:rPr lang="en-US" altLang="zh-CN" sz="2000" smtClean="0"/>
              <a:t>2.</a:t>
            </a:r>
            <a:r>
              <a:rPr lang="zh-CN" altLang="en-US" sz="2000" smtClean="0"/>
              <a:t>铬鼻病</a:t>
            </a:r>
          </a:p>
          <a:p>
            <a:pPr eaLnBrk="1" hangingPunct="1">
              <a:lnSpc>
                <a:spcPct val="80000"/>
              </a:lnSpc>
            </a:pPr>
            <a:r>
              <a:rPr lang="en-US" altLang="zh-CN" sz="2000" smtClean="0"/>
              <a:t>3.</a:t>
            </a:r>
            <a:r>
              <a:rPr lang="zh-CN" altLang="en-US" sz="2000" smtClean="0"/>
              <a:t>牙酸蚀病</a:t>
            </a:r>
          </a:p>
          <a:p>
            <a:pPr eaLnBrk="1" hangingPunct="1">
              <a:lnSpc>
                <a:spcPct val="80000"/>
              </a:lnSpc>
            </a:pPr>
            <a:r>
              <a:rPr lang="en-US" altLang="zh-CN" sz="2000" smtClean="0"/>
              <a:t>4.</a:t>
            </a:r>
            <a:r>
              <a:rPr lang="zh-CN" altLang="en-US" sz="2000" smtClean="0"/>
              <a:t>爆震聋</a:t>
            </a:r>
            <a:endParaRPr lang="zh-CN" altLang="en-US" sz="2000" b="1" smtClean="0"/>
          </a:p>
          <a:p>
            <a:pPr eaLnBrk="1" hangingPunct="1">
              <a:lnSpc>
                <a:spcPct val="80000"/>
              </a:lnSpc>
            </a:pPr>
            <a:endParaRPr lang="en-US" altLang="zh-CN" sz="2000" smtClean="0"/>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36</a:t>
            </a:fld>
            <a:endParaRPr lang="zh-CN"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defRPr/>
            </a:pPr>
            <a:endParaRPr lang="zh-CN" altLang="zh-CN" dirty="0" smtClean="0"/>
          </a:p>
        </p:txBody>
      </p:sp>
      <p:sp>
        <p:nvSpPr>
          <p:cNvPr id="21507" name="Rectangle 3"/>
          <p:cNvSpPr>
            <a:spLocks noGrp="1" noChangeArrowheads="1"/>
          </p:cNvSpPr>
          <p:nvPr>
            <p:ph type="body" idx="1"/>
          </p:nvPr>
        </p:nvSpPr>
        <p:spPr>
          <a:xfrm>
            <a:off x="0" y="0"/>
            <a:ext cx="9144000" cy="6858000"/>
          </a:xfrm>
          <a:noFill/>
        </p:spPr>
        <p:txBody>
          <a:bodyPr/>
          <a:lstStyle/>
          <a:p>
            <a:pPr eaLnBrk="1" hangingPunct="1">
              <a:lnSpc>
                <a:spcPct val="80000"/>
              </a:lnSpc>
            </a:pPr>
            <a:r>
              <a:rPr lang="zh-CN" altLang="en-US" sz="1600" b="1" smtClean="0">
                <a:solidFill>
                  <a:schemeClr val="hlink"/>
                </a:solidFill>
              </a:rPr>
              <a:t>五、职业性化学中毒</a:t>
            </a:r>
            <a:endParaRPr lang="zh-CN" altLang="en-US" sz="1600" smtClean="0">
              <a:solidFill>
                <a:schemeClr val="hlink"/>
              </a:solidFill>
            </a:endParaRPr>
          </a:p>
          <a:p>
            <a:pPr eaLnBrk="1" hangingPunct="1">
              <a:lnSpc>
                <a:spcPct val="80000"/>
              </a:lnSpc>
            </a:pPr>
            <a:r>
              <a:rPr lang="en-US" altLang="zh-CN" sz="1600" smtClean="0"/>
              <a:t>1.</a:t>
            </a:r>
            <a:r>
              <a:rPr lang="zh-CN" altLang="en-US" sz="1600" smtClean="0"/>
              <a:t>铅及其化合物中毒（不包括四乙基铅）</a:t>
            </a:r>
          </a:p>
          <a:p>
            <a:pPr eaLnBrk="1" hangingPunct="1">
              <a:lnSpc>
                <a:spcPct val="80000"/>
              </a:lnSpc>
            </a:pPr>
            <a:r>
              <a:rPr lang="en-US" altLang="zh-CN" sz="1600" smtClean="0"/>
              <a:t>2.</a:t>
            </a:r>
            <a:r>
              <a:rPr lang="zh-CN" altLang="en-US" sz="1600" smtClean="0"/>
              <a:t>汞及其化合物中毒</a:t>
            </a:r>
          </a:p>
          <a:p>
            <a:pPr eaLnBrk="1" hangingPunct="1">
              <a:lnSpc>
                <a:spcPct val="80000"/>
              </a:lnSpc>
            </a:pPr>
            <a:r>
              <a:rPr lang="en-US" altLang="zh-CN" sz="1600" smtClean="0"/>
              <a:t>3.</a:t>
            </a:r>
            <a:r>
              <a:rPr lang="zh-CN" altLang="en-US" sz="1600" smtClean="0"/>
              <a:t>锰及其化合物中毒</a:t>
            </a:r>
          </a:p>
          <a:p>
            <a:pPr eaLnBrk="1" hangingPunct="1">
              <a:lnSpc>
                <a:spcPct val="80000"/>
              </a:lnSpc>
            </a:pPr>
            <a:r>
              <a:rPr lang="en-US" altLang="zh-CN" sz="1600" smtClean="0"/>
              <a:t>4.</a:t>
            </a:r>
            <a:r>
              <a:rPr lang="zh-CN" altLang="en-US" sz="1600" smtClean="0"/>
              <a:t>镉及其化合物中毒</a:t>
            </a:r>
          </a:p>
          <a:p>
            <a:pPr eaLnBrk="1" hangingPunct="1">
              <a:lnSpc>
                <a:spcPct val="80000"/>
              </a:lnSpc>
            </a:pPr>
            <a:r>
              <a:rPr lang="en-US" altLang="zh-CN" sz="1600" smtClean="0"/>
              <a:t>5.</a:t>
            </a:r>
            <a:r>
              <a:rPr lang="zh-CN" altLang="en-US" sz="1600" smtClean="0"/>
              <a:t>铍病</a:t>
            </a:r>
          </a:p>
          <a:p>
            <a:pPr eaLnBrk="1" hangingPunct="1">
              <a:lnSpc>
                <a:spcPct val="80000"/>
              </a:lnSpc>
            </a:pPr>
            <a:r>
              <a:rPr lang="en-US" altLang="zh-CN" sz="1600" smtClean="0"/>
              <a:t>6.</a:t>
            </a:r>
            <a:r>
              <a:rPr lang="zh-CN" altLang="en-US" sz="1600" smtClean="0"/>
              <a:t>铊及其化合物中毒</a:t>
            </a:r>
          </a:p>
          <a:p>
            <a:pPr eaLnBrk="1" hangingPunct="1">
              <a:lnSpc>
                <a:spcPct val="80000"/>
              </a:lnSpc>
            </a:pPr>
            <a:r>
              <a:rPr lang="en-US" altLang="zh-CN" sz="1600" smtClean="0"/>
              <a:t>7.</a:t>
            </a:r>
            <a:r>
              <a:rPr lang="zh-CN" altLang="en-US" sz="1600" smtClean="0"/>
              <a:t>钡及其化合物中毒</a:t>
            </a:r>
          </a:p>
          <a:p>
            <a:pPr eaLnBrk="1" hangingPunct="1">
              <a:lnSpc>
                <a:spcPct val="80000"/>
              </a:lnSpc>
            </a:pPr>
            <a:r>
              <a:rPr lang="en-US" altLang="zh-CN" sz="1600" smtClean="0"/>
              <a:t>8.</a:t>
            </a:r>
            <a:r>
              <a:rPr lang="zh-CN" altLang="en-US" sz="1600" smtClean="0"/>
              <a:t>钒及其化合物中毒</a:t>
            </a:r>
          </a:p>
          <a:p>
            <a:pPr eaLnBrk="1" hangingPunct="1">
              <a:lnSpc>
                <a:spcPct val="80000"/>
              </a:lnSpc>
            </a:pPr>
            <a:r>
              <a:rPr lang="en-US" altLang="zh-CN" sz="1600" smtClean="0"/>
              <a:t>9.</a:t>
            </a:r>
            <a:r>
              <a:rPr lang="zh-CN" altLang="en-US" sz="1600" smtClean="0"/>
              <a:t>磷及其化合物中毒</a:t>
            </a:r>
          </a:p>
          <a:p>
            <a:pPr eaLnBrk="1" hangingPunct="1">
              <a:lnSpc>
                <a:spcPct val="80000"/>
              </a:lnSpc>
            </a:pPr>
            <a:r>
              <a:rPr lang="en-US" altLang="zh-CN" sz="1600" smtClean="0"/>
              <a:t>10.</a:t>
            </a:r>
            <a:r>
              <a:rPr lang="zh-CN" altLang="en-US" sz="1600" smtClean="0"/>
              <a:t>砷及其化合物中毒</a:t>
            </a:r>
          </a:p>
          <a:p>
            <a:pPr eaLnBrk="1" hangingPunct="1">
              <a:lnSpc>
                <a:spcPct val="80000"/>
              </a:lnSpc>
            </a:pPr>
            <a:r>
              <a:rPr lang="en-US" altLang="zh-CN" sz="1600" smtClean="0"/>
              <a:t>11.</a:t>
            </a:r>
            <a:r>
              <a:rPr lang="zh-CN" altLang="en-US" sz="1600" smtClean="0"/>
              <a:t>铀及其化合物中毒</a:t>
            </a:r>
          </a:p>
          <a:p>
            <a:pPr eaLnBrk="1" hangingPunct="1">
              <a:lnSpc>
                <a:spcPct val="80000"/>
              </a:lnSpc>
            </a:pPr>
            <a:r>
              <a:rPr lang="en-US" altLang="zh-CN" sz="1600" smtClean="0"/>
              <a:t>12.</a:t>
            </a:r>
            <a:r>
              <a:rPr lang="zh-CN" altLang="en-US" sz="1600" smtClean="0"/>
              <a:t>砷化氢中毒</a:t>
            </a:r>
          </a:p>
          <a:p>
            <a:pPr eaLnBrk="1" hangingPunct="1">
              <a:lnSpc>
                <a:spcPct val="80000"/>
              </a:lnSpc>
            </a:pPr>
            <a:r>
              <a:rPr lang="en-US" altLang="zh-CN" sz="1600" smtClean="0"/>
              <a:t>13.</a:t>
            </a:r>
            <a:r>
              <a:rPr lang="zh-CN" altLang="en-US" sz="1600" smtClean="0"/>
              <a:t>氯气中毒</a:t>
            </a:r>
          </a:p>
          <a:p>
            <a:pPr eaLnBrk="1" hangingPunct="1">
              <a:lnSpc>
                <a:spcPct val="80000"/>
              </a:lnSpc>
            </a:pPr>
            <a:r>
              <a:rPr lang="en-US" altLang="zh-CN" sz="1600" smtClean="0"/>
              <a:t>14.</a:t>
            </a:r>
            <a:r>
              <a:rPr lang="zh-CN" altLang="en-US" sz="1600" smtClean="0"/>
              <a:t>二氧化硫中毒</a:t>
            </a:r>
          </a:p>
          <a:p>
            <a:pPr eaLnBrk="1" hangingPunct="1">
              <a:lnSpc>
                <a:spcPct val="80000"/>
              </a:lnSpc>
            </a:pPr>
            <a:r>
              <a:rPr lang="en-US" altLang="zh-CN" sz="1600" smtClean="0"/>
              <a:t>15.</a:t>
            </a:r>
            <a:r>
              <a:rPr lang="zh-CN" altLang="en-US" sz="1600" smtClean="0"/>
              <a:t>光气中毒</a:t>
            </a:r>
          </a:p>
          <a:p>
            <a:pPr eaLnBrk="1" hangingPunct="1">
              <a:lnSpc>
                <a:spcPct val="80000"/>
              </a:lnSpc>
            </a:pPr>
            <a:r>
              <a:rPr lang="en-US" altLang="zh-CN" sz="1600" smtClean="0"/>
              <a:t>16.</a:t>
            </a:r>
            <a:r>
              <a:rPr lang="zh-CN" altLang="en-US" sz="1600" smtClean="0"/>
              <a:t>氨中毒</a:t>
            </a:r>
          </a:p>
          <a:p>
            <a:pPr eaLnBrk="1" hangingPunct="1">
              <a:lnSpc>
                <a:spcPct val="80000"/>
              </a:lnSpc>
            </a:pPr>
            <a:r>
              <a:rPr lang="en-US" altLang="zh-CN" sz="1600" smtClean="0"/>
              <a:t>17.</a:t>
            </a:r>
            <a:r>
              <a:rPr lang="zh-CN" altLang="en-US" sz="1600" smtClean="0"/>
              <a:t>偏二甲基肼中毒</a:t>
            </a:r>
          </a:p>
          <a:p>
            <a:pPr eaLnBrk="1" hangingPunct="1">
              <a:lnSpc>
                <a:spcPct val="80000"/>
              </a:lnSpc>
            </a:pPr>
            <a:r>
              <a:rPr lang="en-US" altLang="zh-CN" sz="1600" smtClean="0"/>
              <a:t>18.</a:t>
            </a:r>
            <a:r>
              <a:rPr lang="zh-CN" altLang="en-US" sz="1600" smtClean="0"/>
              <a:t>氮氧化合物中毒</a:t>
            </a:r>
          </a:p>
          <a:p>
            <a:pPr eaLnBrk="1" hangingPunct="1">
              <a:lnSpc>
                <a:spcPct val="80000"/>
              </a:lnSpc>
            </a:pPr>
            <a:r>
              <a:rPr lang="en-US" altLang="zh-CN" sz="1600" smtClean="0"/>
              <a:t>19.</a:t>
            </a:r>
            <a:r>
              <a:rPr lang="zh-CN" altLang="en-US" sz="1600" smtClean="0"/>
              <a:t>一氧化碳中毒</a:t>
            </a:r>
          </a:p>
          <a:p>
            <a:pPr eaLnBrk="1" hangingPunct="1">
              <a:lnSpc>
                <a:spcPct val="80000"/>
              </a:lnSpc>
            </a:pPr>
            <a:r>
              <a:rPr lang="en-US" altLang="zh-CN" sz="1600" smtClean="0"/>
              <a:t>20.</a:t>
            </a:r>
            <a:r>
              <a:rPr lang="zh-CN" altLang="en-US" sz="1600" smtClean="0"/>
              <a:t>二硫化碳中毒</a:t>
            </a:r>
          </a:p>
          <a:p>
            <a:pPr eaLnBrk="1" hangingPunct="1">
              <a:lnSpc>
                <a:spcPct val="80000"/>
              </a:lnSpc>
            </a:pPr>
            <a:r>
              <a:rPr lang="en-US" altLang="zh-CN" sz="1600" smtClean="0"/>
              <a:t>21.</a:t>
            </a:r>
            <a:r>
              <a:rPr lang="zh-CN" altLang="en-US" sz="1600" smtClean="0"/>
              <a:t>硫化氢中毒</a:t>
            </a:r>
          </a:p>
          <a:p>
            <a:pPr eaLnBrk="1" hangingPunct="1">
              <a:lnSpc>
                <a:spcPct val="80000"/>
              </a:lnSpc>
            </a:pPr>
            <a:r>
              <a:rPr lang="en-US" altLang="zh-CN" sz="1600" smtClean="0"/>
              <a:t>22.</a:t>
            </a:r>
            <a:r>
              <a:rPr lang="zh-CN" altLang="en-US" sz="1600" smtClean="0"/>
              <a:t>磷化氢、磷化锌、磷化铝中毒</a:t>
            </a:r>
          </a:p>
          <a:p>
            <a:pPr eaLnBrk="1" hangingPunct="1">
              <a:lnSpc>
                <a:spcPct val="80000"/>
              </a:lnSpc>
            </a:pPr>
            <a:r>
              <a:rPr lang="en-US" altLang="zh-CN" sz="1600" smtClean="0"/>
              <a:t>23.</a:t>
            </a:r>
            <a:r>
              <a:rPr lang="zh-CN" altLang="en-US" sz="1600" smtClean="0"/>
              <a:t>氟及其无机化合物中毒</a:t>
            </a:r>
          </a:p>
          <a:p>
            <a:pPr eaLnBrk="1" hangingPunct="1">
              <a:lnSpc>
                <a:spcPct val="80000"/>
              </a:lnSpc>
            </a:pPr>
            <a:r>
              <a:rPr lang="en-US" altLang="zh-CN" sz="1600" smtClean="0"/>
              <a:t>24.</a:t>
            </a:r>
            <a:r>
              <a:rPr lang="zh-CN" altLang="en-US" sz="1600" smtClean="0"/>
              <a:t>氰及腈类化合物中毒</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37</a:t>
            </a:fld>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a:xfrm>
            <a:off x="457200" y="0"/>
            <a:ext cx="8686800" cy="6858000"/>
          </a:xfrm>
          <a:noFill/>
        </p:spPr>
        <p:txBody>
          <a:bodyPr>
            <a:normAutofit lnSpcReduction="10000"/>
          </a:bodyPr>
          <a:lstStyle/>
          <a:p>
            <a:pPr eaLnBrk="1" hangingPunct="1">
              <a:lnSpc>
                <a:spcPct val="80000"/>
              </a:lnSpc>
            </a:pPr>
            <a:r>
              <a:rPr lang="en-US" altLang="zh-CN" sz="1200" smtClean="0"/>
              <a:t>25.</a:t>
            </a:r>
            <a:r>
              <a:rPr lang="zh-CN" altLang="en-US" sz="1200" smtClean="0"/>
              <a:t>四乙基铅中毒</a:t>
            </a:r>
          </a:p>
          <a:p>
            <a:pPr eaLnBrk="1" hangingPunct="1">
              <a:lnSpc>
                <a:spcPct val="80000"/>
              </a:lnSpc>
            </a:pPr>
            <a:r>
              <a:rPr lang="en-US" altLang="zh-CN" sz="1200" smtClean="0"/>
              <a:t>26.</a:t>
            </a:r>
            <a:r>
              <a:rPr lang="zh-CN" altLang="en-US" sz="1200" smtClean="0"/>
              <a:t>有机锡中毒</a:t>
            </a:r>
          </a:p>
          <a:p>
            <a:pPr eaLnBrk="1" hangingPunct="1">
              <a:lnSpc>
                <a:spcPct val="80000"/>
              </a:lnSpc>
            </a:pPr>
            <a:r>
              <a:rPr lang="en-US" altLang="zh-CN" sz="1200" smtClean="0"/>
              <a:t>27.</a:t>
            </a:r>
            <a:r>
              <a:rPr lang="zh-CN" altLang="en-US" sz="1200" smtClean="0"/>
              <a:t>羰基镍中毒</a:t>
            </a:r>
          </a:p>
          <a:p>
            <a:pPr eaLnBrk="1" hangingPunct="1">
              <a:lnSpc>
                <a:spcPct val="80000"/>
              </a:lnSpc>
            </a:pPr>
            <a:r>
              <a:rPr lang="en-US" altLang="zh-CN" sz="1200" smtClean="0"/>
              <a:t>28.</a:t>
            </a:r>
            <a:r>
              <a:rPr lang="zh-CN" altLang="en-US" sz="1200" smtClean="0"/>
              <a:t>苯中毒</a:t>
            </a:r>
          </a:p>
          <a:p>
            <a:pPr eaLnBrk="1" hangingPunct="1">
              <a:lnSpc>
                <a:spcPct val="80000"/>
              </a:lnSpc>
            </a:pPr>
            <a:r>
              <a:rPr lang="en-US" altLang="zh-CN" sz="1200" smtClean="0"/>
              <a:t>29.</a:t>
            </a:r>
            <a:r>
              <a:rPr lang="zh-CN" altLang="en-US" sz="1200" smtClean="0"/>
              <a:t>甲苯中毒</a:t>
            </a:r>
          </a:p>
          <a:p>
            <a:pPr eaLnBrk="1" hangingPunct="1">
              <a:lnSpc>
                <a:spcPct val="80000"/>
              </a:lnSpc>
            </a:pPr>
            <a:r>
              <a:rPr lang="en-US" altLang="zh-CN" sz="1200" smtClean="0"/>
              <a:t>30.</a:t>
            </a:r>
            <a:r>
              <a:rPr lang="zh-CN" altLang="en-US" sz="1200" smtClean="0"/>
              <a:t>二甲苯中毒</a:t>
            </a:r>
          </a:p>
          <a:p>
            <a:pPr eaLnBrk="1" hangingPunct="1">
              <a:lnSpc>
                <a:spcPct val="80000"/>
              </a:lnSpc>
            </a:pPr>
            <a:r>
              <a:rPr lang="en-US" altLang="zh-CN" sz="1200" smtClean="0"/>
              <a:t>31.</a:t>
            </a:r>
            <a:r>
              <a:rPr lang="zh-CN" altLang="en-US" sz="1200" smtClean="0"/>
              <a:t>正己烷中毒</a:t>
            </a:r>
          </a:p>
          <a:p>
            <a:pPr eaLnBrk="1" hangingPunct="1">
              <a:lnSpc>
                <a:spcPct val="80000"/>
              </a:lnSpc>
            </a:pPr>
            <a:r>
              <a:rPr lang="en-US" altLang="zh-CN" sz="1200" smtClean="0"/>
              <a:t>32.</a:t>
            </a:r>
            <a:r>
              <a:rPr lang="zh-CN" altLang="en-US" sz="1200" smtClean="0"/>
              <a:t>汽油中毒</a:t>
            </a:r>
          </a:p>
          <a:p>
            <a:pPr eaLnBrk="1" hangingPunct="1">
              <a:lnSpc>
                <a:spcPct val="80000"/>
              </a:lnSpc>
            </a:pPr>
            <a:r>
              <a:rPr lang="en-US" altLang="zh-CN" sz="1200" smtClean="0"/>
              <a:t>33.</a:t>
            </a:r>
            <a:r>
              <a:rPr lang="zh-CN" altLang="en-US" sz="1200" smtClean="0"/>
              <a:t>一甲胺中毒</a:t>
            </a:r>
          </a:p>
          <a:p>
            <a:pPr eaLnBrk="1" hangingPunct="1">
              <a:lnSpc>
                <a:spcPct val="80000"/>
              </a:lnSpc>
            </a:pPr>
            <a:r>
              <a:rPr lang="en-US" altLang="zh-CN" sz="1200" smtClean="0"/>
              <a:t>34.</a:t>
            </a:r>
            <a:r>
              <a:rPr lang="zh-CN" altLang="en-US" sz="1200" smtClean="0"/>
              <a:t>有机氟聚合物单体及其热裂解物中毒</a:t>
            </a:r>
          </a:p>
          <a:p>
            <a:pPr eaLnBrk="1" hangingPunct="1">
              <a:lnSpc>
                <a:spcPct val="80000"/>
              </a:lnSpc>
            </a:pPr>
            <a:r>
              <a:rPr lang="en-US" altLang="zh-CN" sz="1200" smtClean="0"/>
              <a:t>35.</a:t>
            </a:r>
            <a:r>
              <a:rPr lang="zh-CN" altLang="en-US" sz="1200" smtClean="0"/>
              <a:t>二氯乙烷中毒</a:t>
            </a:r>
          </a:p>
          <a:p>
            <a:pPr eaLnBrk="1" hangingPunct="1">
              <a:lnSpc>
                <a:spcPct val="80000"/>
              </a:lnSpc>
            </a:pPr>
            <a:r>
              <a:rPr lang="en-US" altLang="zh-CN" sz="1200" smtClean="0"/>
              <a:t>36.</a:t>
            </a:r>
            <a:r>
              <a:rPr lang="zh-CN" altLang="en-US" sz="1200" smtClean="0"/>
              <a:t>四氯化碳中毒</a:t>
            </a:r>
          </a:p>
          <a:p>
            <a:pPr eaLnBrk="1" hangingPunct="1">
              <a:lnSpc>
                <a:spcPct val="80000"/>
              </a:lnSpc>
            </a:pPr>
            <a:r>
              <a:rPr lang="en-US" altLang="zh-CN" sz="1200" smtClean="0"/>
              <a:t>37.</a:t>
            </a:r>
            <a:r>
              <a:rPr lang="zh-CN" altLang="en-US" sz="1200" smtClean="0"/>
              <a:t>氯乙烯中毒</a:t>
            </a:r>
          </a:p>
          <a:p>
            <a:pPr eaLnBrk="1" hangingPunct="1">
              <a:lnSpc>
                <a:spcPct val="80000"/>
              </a:lnSpc>
            </a:pPr>
            <a:r>
              <a:rPr lang="en-US" altLang="zh-CN" sz="1200" smtClean="0"/>
              <a:t>38.</a:t>
            </a:r>
            <a:r>
              <a:rPr lang="zh-CN" altLang="en-US" sz="1200" smtClean="0"/>
              <a:t>三氯乙烯中毒</a:t>
            </a:r>
          </a:p>
          <a:p>
            <a:pPr eaLnBrk="1" hangingPunct="1">
              <a:lnSpc>
                <a:spcPct val="80000"/>
              </a:lnSpc>
            </a:pPr>
            <a:r>
              <a:rPr lang="en-US" altLang="zh-CN" sz="1200" smtClean="0"/>
              <a:t>39.</a:t>
            </a:r>
            <a:r>
              <a:rPr lang="zh-CN" altLang="en-US" sz="1200" smtClean="0"/>
              <a:t>氯丙烯中毒</a:t>
            </a:r>
          </a:p>
          <a:p>
            <a:pPr eaLnBrk="1" hangingPunct="1">
              <a:lnSpc>
                <a:spcPct val="80000"/>
              </a:lnSpc>
            </a:pPr>
            <a:r>
              <a:rPr lang="en-US" altLang="zh-CN" sz="1200" smtClean="0"/>
              <a:t>40.</a:t>
            </a:r>
            <a:r>
              <a:rPr lang="zh-CN" altLang="en-US" sz="1200" smtClean="0"/>
              <a:t>氯丁二烯中毒</a:t>
            </a:r>
          </a:p>
          <a:p>
            <a:pPr eaLnBrk="1" hangingPunct="1">
              <a:lnSpc>
                <a:spcPct val="80000"/>
              </a:lnSpc>
            </a:pPr>
            <a:r>
              <a:rPr lang="en-US" altLang="zh-CN" sz="1200" smtClean="0"/>
              <a:t>41.</a:t>
            </a:r>
            <a:r>
              <a:rPr lang="zh-CN" altLang="en-US" sz="1200" smtClean="0"/>
              <a:t>苯的氨基及硝基化合物</a:t>
            </a:r>
            <a:r>
              <a:rPr lang="en-US" altLang="zh-CN" sz="1200" smtClean="0"/>
              <a:t>(</a:t>
            </a:r>
            <a:r>
              <a:rPr lang="zh-CN" altLang="en-US" sz="1200" smtClean="0"/>
              <a:t>不包括三硝基甲苯</a:t>
            </a:r>
            <a:r>
              <a:rPr lang="en-US" altLang="zh-CN" sz="1200" smtClean="0"/>
              <a:t>)</a:t>
            </a:r>
            <a:r>
              <a:rPr lang="zh-CN" altLang="en-US" sz="1200" smtClean="0"/>
              <a:t>中毒</a:t>
            </a:r>
          </a:p>
          <a:p>
            <a:pPr eaLnBrk="1" hangingPunct="1">
              <a:lnSpc>
                <a:spcPct val="80000"/>
              </a:lnSpc>
            </a:pPr>
            <a:r>
              <a:rPr lang="en-US" altLang="zh-CN" sz="1200" smtClean="0"/>
              <a:t>42.</a:t>
            </a:r>
            <a:r>
              <a:rPr lang="zh-CN" altLang="en-US" sz="1200" smtClean="0"/>
              <a:t>三硝基甲苯中毒</a:t>
            </a:r>
          </a:p>
          <a:p>
            <a:pPr eaLnBrk="1" hangingPunct="1">
              <a:lnSpc>
                <a:spcPct val="80000"/>
              </a:lnSpc>
            </a:pPr>
            <a:r>
              <a:rPr lang="en-US" altLang="zh-CN" sz="1200" smtClean="0"/>
              <a:t>43.</a:t>
            </a:r>
            <a:r>
              <a:rPr lang="zh-CN" altLang="en-US" sz="1200" smtClean="0"/>
              <a:t>甲醇中毒</a:t>
            </a:r>
          </a:p>
          <a:p>
            <a:pPr eaLnBrk="1" hangingPunct="1">
              <a:lnSpc>
                <a:spcPct val="80000"/>
              </a:lnSpc>
            </a:pPr>
            <a:r>
              <a:rPr lang="en-US" altLang="zh-CN" sz="1200" smtClean="0"/>
              <a:t>44.</a:t>
            </a:r>
            <a:r>
              <a:rPr lang="zh-CN" altLang="en-US" sz="1200" smtClean="0"/>
              <a:t>酚中毒</a:t>
            </a:r>
          </a:p>
          <a:p>
            <a:pPr eaLnBrk="1" hangingPunct="1">
              <a:lnSpc>
                <a:spcPct val="80000"/>
              </a:lnSpc>
            </a:pPr>
            <a:r>
              <a:rPr lang="en-US" altLang="zh-CN" sz="1200" smtClean="0"/>
              <a:t>45.</a:t>
            </a:r>
            <a:r>
              <a:rPr lang="zh-CN" altLang="en-US" sz="1200" smtClean="0"/>
              <a:t>五氯酚（钠）中毒</a:t>
            </a:r>
          </a:p>
          <a:p>
            <a:pPr eaLnBrk="1" hangingPunct="1">
              <a:lnSpc>
                <a:spcPct val="80000"/>
              </a:lnSpc>
            </a:pPr>
            <a:r>
              <a:rPr lang="en-US" altLang="zh-CN" sz="1200" smtClean="0"/>
              <a:t>46.</a:t>
            </a:r>
            <a:r>
              <a:rPr lang="zh-CN" altLang="en-US" sz="1200" smtClean="0"/>
              <a:t>甲醛中毒</a:t>
            </a:r>
          </a:p>
          <a:p>
            <a:pPr eaLnBrk="1" hangingPunct="1">
              <a:lnSpc>
                <a:spcPct val="80000"/>
              </a:lnSpc>
            </a:pPr>
            <a:r>
              <a:rPr lang="en-US" altLang="zh-CN" sz="1200" smtClean="0"/>
              <a:t>47.</a:t>
            </a:r>
            <a:r>
              <a:rPr lang="zh-CN" altLang="en-US" sz="1200" smtClean="0"/>
              <a:t>硫酸二甲酯中毒</a:t>
            </a:r>
          </a:p>
          <a:p>
            <a:pPr eaLnBrk="1" hangingPunct="1">
              <a:lnSpc>
                <a:spcPct val="80000"/>
              </a:lnSpc>
            </a:pPr>
            <a:r>
              <a:rPr lang="en-US" altLang="zh-CN" sz="1200" smtClean="0"/>
              <a:t>48.</a:t>
            </a:r>
            <a:r>
              <a:rPr lang="zh-CN" altLang="en-US" sz="1200" smtClean="0"/>
              <a:t>丙烯酰胺中毒</a:t>
            </a:r>
          </a:p>
          <a:p>
            <a:pPr eaLnBrk="1" hangingPunct="1">
              <a:lnSpc>
                <a:spcPct val="80000"/>
              </a:lnSpc>
            </a:pPr>
            <a:r>
              <a:rPr lang="en-US" altLang="zh-CN" sz="1200" smtClean="0"/>
              <a:t>49.</a:t>
            </a:r>
            <a:r>
              <a:rPr lang="zh-CN" altLang="en-US" sz="1200" smtClean="0"/>
              <a:t>二甲基甲酰胺中毒</a:t>
            </a:r>
          </a:p>
          <a:p>
            <a:pPr eaLnBrk="1" hangingPunct="1">
              <a:lnSpc>
                <a:spcPct val="80000"/>
              </a:lnSpc>
            </a:pPr>
            <a:r>
              <a:rPr lang="en-US" altLang="zh-CN" sz="1200" smtClean="0"/>
              <a:t>50.</a:t>
            </a:r>
            <a:r>
              <a:rPr lang="zh-CN" altLang="en-US" sz="1200" smtClean="0"/>
              <a:t>有机磷中毒</a:t>
            </a:r>
          </a:p>
          <a:p>
            <a:pPr eaLnBrk="1" hangingPunct="1">
              <a:lnSpc>
                <a:spcPct val="80000"/>
              </a:lnSpc>
            </a:pPr>
            <a:r>
              <a:rPr lang="en-US" altLang="zh-CN" sz="1200" smtClean="0"/>
              <a:t>51.</a:t>
            </a:r>
            <a:r>
              <a:rPr lang="zh-CN" altLang="en-US" sz="1200" smtClean="0"/>
              <a:t>氨基甲酸酯类中毒</a:t>
            </a:r>
          </a:p>
          <a:p>
            <a:pPr eaLnBrk="1" hangingPunct="1">
              <a:lnSpc>
                <a:spcPct val="80000"/>
              </a:lnSpc>
            </a:pPr>
            <a:r>
              <a:rPr lang="en-US" altLang="zh-CN" sz="1200" smtClean="0"/>
              <a:t>52.</a:t>
            </a:r>
            <a:r>
              <a:rPr lang="zh-CN" altLang="en-US" sz="1200" smtClean="0"/>
              <a:t>杀虫脒中毒</a:t>
            </a:r>
          </a:p>
          <a:p>
            <a:pPr eaLnBrk="1" hangingPunct="1">
              <a:lnSpc>
                <a:spcPct val="80000"/>
              </a:lnSpc>
            </a:pPr>
            <a:r>
              <a:rPr lang="en-US" altLang="zh-CN" sz="1200" smtClean="0"/>
              <a:t>53.</a:t>
            </a:r>
            <a:r>
              <a:rPr lang="zh-CN" altLang="en-US" sz="1200" smtClean="0"/>
              <a:t>溴甲烷中毒</a:t>
            </a:r>
          </a:p>
          <a:p>
            <a:pPr eaLnBrk="1" hangingPunct="1">
              <a:lnSpc>
                <a:spcPct val="80000"/>
              </a:lnSpc>
            </a:pPr>
            <a:r>
              <a:rPr lang="en-US" altLang="zh-CN" sz="1200" smtClean="0"/>
              <a:t>54.</a:t>
            </a:r>
            <a:r>
              <a:rPr lang="zh-CN" altLang="en-US" sz="1200" smtClean="0"/>
              <a:t>拟除虫菊酯类中毒</a:t>
            </a:r>
          </a:p>
          <a:p>
            <a:pPr eaLnBrk="1" hangingPunct="1">
              <a:lnSpc>
                <a:spcPct val="80000"/>
              </a:lnSpc>
            </a:pPr>
            <a:r>
              <a:rPr lang="en-US" altLang="zh-CN" sz="1200" smtClean="0"/>
              <a:t>55.</a:t>
            </a:r>
            <a:r>
              <a:rPr lang="zh-CN" altLang="en-US" sz="1200" smtClean="0"/>
              <a:t>铟及其化合物中毒</a:t>
            </a:r>
          </a:p>
          <a:p>
            <a:pPr eaLnBrk="1" hangingPunct="1">
              <a:lnSpc>
                <a:spcPct val="80000"/>
              </a:lnSpc>
            </a:pPr>
            <a:r>
              <a:rPr lang="en-US" altLang="zh-CN" sz="1200" smtClean="0"/>
              <a:t>56.</a:t>
            </a:r>
            <a:r>
              <a:rPr lang="zh-CN" altLang="en-US" sz="1200" smtClean="0"/>
              <a:t>溴丙烷中毒</a:t>
            </a:r>
          </a:p>
          <a:p>
            <a:pPr eaLnBrk="1" hangingPunct="1">
              <a:lnSpc>
                <a:spcPct val="80000"/>
              </a:lnSpc>
            </a:pPr>
            <a:r>
              <a:rPr lang="en-US" altLang="zh-CN" sz="1200" smtClean="0"/>
              <a:t>57.</a:t>
            </a:r>
            <a:r>
              <a:rPr lang="zh-CN" altLang="en-US" sz="1200" smtClean="0"/>
              <a:t>碘甲烷中毒</a:t>
            </a:r>
          </a:p>
          <a:p>
            <a:pPr eaLnBrk="1" hangingPunct="1">
              <a:lnSpc>
                <a:spcPct val="80000"/>
              </a:lnSpc>
            </a:pPr>
            <a:r>
              <a:rPr lang="en-US" altLang="zh-CN" sz="1200" smtClean="0"/>
              <a:t>58.</a:t>
            </a:r>
            <a:r>
              <a:rPr lang="zh-CN" altLang="en-US" sz="1200" smtClean="0"/>
              <a:t>氯乙酸中毒</a:t>
            </a:r>
          </a:p>
          <a:p>
            <a:pPr eaLnBrk="1" hangingPunct="1">
              <a:lnSpc>
                <a:spcPct val="80000"/>
              </a:lnSpc>
            </a:pPr>
            <a:r>
              <a:rPr lang="en-US" altLang="zh-CN" sz="1200" smtClean="0"/>
              <a:t>59.</a:t>
            </a:r>
            <a:r>
              <a:rPr lang="zh-CN" altLang="en-US" sz="1200" smtClean="0"/>
              <a:t>环氧乙烷中毒</a:t>
            </a:r>
          </a:p>
          <a:p>
            <a:pPr eaLnBrk="1" hangingPunct="1">
              <a:lnSpc>
                <a:spcPct val="80000"/>
              </a:lnSpc>
            </a:pPr>
            <a:r>
              <a:rPr lang="en-US" altLang="zh-CN" sz="1200" smtClean="0"/>
              <a:t>60.</a:t>
            </a:r>
            <a:r>
              <a:rPr lang="zh-CN" altLang="en-US" sz="1200" smtClean="0"/>
              <a:t>上述条目未提及的与职业有害因素接触之间存在直接因果联系的其他化学中毒</a:t>
            </a:r>
            <a:endParaRPr lang="zh-CN" altLang="en-US" sz="1200" b="1" smtClean="0"/>
          </a:p>
          <a:p>
            <a:pPr eaLnBrk="1" hangingPunct="1">
              <a:lnSpc>
                <a:spcPct val="80000"/>
              </a:lnSpc>
            </a:pPr>
            <a:endParaRPr lang="zh-CN" altLang="en-US" sz="1200" smtClean="0"/>
          </a:p>
          <a:p>
            <a:pPr eaLnBrk="1" hangingPunct="1">
              <a:lnSpc>
                <a:spcPct val="80000"/>
              </a:lnSpc>
            </a:pPr>
            <a:endParaRPr lang="en-US" altLang="zh-CN" sz="1200" smtClean="0"/>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38</a:t>
            </a:fld>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1"/>
          </p:nvPr>
        </p:nvSpPr>
        <p:spPr>
          <a:xfrm>
            <a:off x="250825" y="260350"/>
            <a:ext cx="8675688" cy="6453188"/>
          </a:xfrm>
          <a:noFill/>
        </p:spPr>
        <p:txBody>
          <a:bodyPr/>
          <a:lstStyle/>
          <a:p>
            <a:pPr eaLnBrk="1" hangingPunct="1">
              <a:lnSpc>
                <a:spcPct val="80000"/>
              </a:lnSpc>
            </a:pPr>
            <a:r>
              <a:rPr lang="zh-CN" altLang="en-US" sz="2000" b="1" smtClean="0">
                <a:solidFill>
                  <a:schemeClr val="hlink"/>
                </a:solidFill>
              </a:rPr>
              <a:t>六、物理因素所致职业病</a:t>
            </a:r>
            <a:endParaRPr lang="zh-CN" altLang="en-US" sz="2000" smtClean="0">
              <a:solidFill>
                <a:schemeClr val="hlink"/>
              </a:solidFill>
            </a:endParaRPr>
          </a:p>
          <a:p>
            <a:pPr eaLnBrk="1" hangingPunct="1">
              <a:lnSpc>
                <a:spcPct val="80000"/>
              </a:lnSpc>
            </a:pPr>
            <a:r>
              <a:rPr lang="en-US" altLang="zh-CN" sz="2000" smtClean="0"/>
              <a:t>1.</a:t>
            </a:r>
            <a:r>
              <a:rPr lang="zh-CN" altLang="en-US" sz="2000" smtClean="0"/>
              <a:t>中暑</a:t>
            </a:r>
          </a:p>
          <a:p>
            <a:pPr eaLnBrk="1" hangingPunct="1">
              <a:lnSpc>
                <a:spcPct val="80000"/>
              </a:lnSpc>
            </a:pPr>
            <a:r>
              <a:rPr lang="en-US" altLang="zh-CN" sz="2000" smtClean="0"/>
              <a:t>2.</a:t>
            </a:r>
            <a:r>
              <a:rPr lang="zh-CN" altLang="en-US" sz="2000" smtClean="0"/>
              <a:t>减压病</a:t>
            </a:r>
          </a:p>
          <a:p>
            <a:pPr eaLnBrk="1" hangingPunct="1">
              <a:lnSpc>
                <a:spcPct val="80000"/>
              </a:lnSpc>
            </a:pPr>
            <a:r>
              <a:rPr lang="en-US" altLang="zh-CN" sz="2000" smtClean="0"/>
              <a:t>3.</a:t>
            </a:r>
            <a:r>
              <a:rPr lang="zh-CN" altLang="en-US" sz="2000" smtClean="0"/>
              <a:t>高原病</a:t>
            </a:r>
          </a:p>
          <a:p>
            <a:pPr eaLnBrk="1" hangingPunct="1">
              <a:lnSpc>
                <a:spcPct val="80000"/>
              </a:lnSpc>
            </a:pPr>
            <a:r>
              <a:rPr lang="en-US" altLang="zh-CN" sz="2000" smtClean="0"/>
              <a:t>4.</a:t>
            </a:r>
            <a:r>
              <a:rPr lang="zh-CN" altLang="en-US" sz="2000" smtClean="0"/>
              <a:t>航空病</a:t>
            </a:r>
          </a:p>
          <a:p>
            <a:pPr eaLnBrk="1" hangingPunct="1">
              <a:lnSpc>
                <a:spcPct val="80000"/>
              </a:lnSpc>
            </a:pPr>
            <a:r>
              <a:rPr lang="en-US" altLang="zh-CN" sz="2000" smtClean="0"/>
              <a:t>5.</a:t>
            </a:r>
            <a:r>
              <a:rPr lang="zh-CN" altLang="en-US" sz="2000" smtClean="0"/>
              <a:t>手臂振动病</a:t>
            </a:r>
          </a:p>
          <a:p>
            <a:pPr eaLnBrk="1" hangingPunct="1">
              <a:lnSpc>
                <a:spcPct val="80000"/>
              </a:lnSpc>
            </a:pPr>
            <a:r>
              <a:rPr lang="en-US" altLang="zh-CN" sz="2000" smtClean="0"/>
              <a:t>6.</a:t>
            </a:r>
            <a:r>
              <a:rPr lang="zh-CN" altLang="en-US" sz="2000" smtClean="0"/>
              <a:t>激光所致眼（角膜、晶状体、视网膜）损伤</a:t>
            </a:r>
          </a:p>
          <a:p>
            <a:pPr eaLnBrk="1" hangingPunct="1">
              <a:lnSpc>
                <a:spcPct val="80000"/>
              </a:lnSpc>
            </a:pPr>
            <a:r>
              <a:rPr lang="en-US" altLang="zh-CN" sz="2000" smtClean="0"/>
              <a:t>7.</a:t>
            </a:r>
            <a:r>
              <a:rPr lang="zh-CN" altLang="en-US" sz="2000" smtClean="0"/>
              <a:t>冻伤</a:t>
            </a:r>
            <a:endParaRPr lang="zh-CN" altLang="en-US" sz="2000" b="1" smtClean="0"/>
          </a:p>
          <a:p>
            <a:pPr eaLnBrk="1" hangingPunct="1">
              <a:lnSpc>
                <a:spcPct val="80000"/>
              </a:lnSpc>
            </a:pPr>
            <a:r>
              <a:rPr lang="zh-CN" altLang="en-US" sz="2000" b="1" smtClean="0">
                <a:solidFill>
                  <a:schemeClr val="hlink"/>
                </a:solidFill>
              </a:rPr>
              <a:t>七、职业性放射性疾病</a:t>
            </a:r>
            <a:endParaRPr lang="zh-CN" altLang="en-US" sz="2000" smtClean="0">
              <a:solidFill>
                <a:schemeClr val="hlink"/>
              </a:solidFill>
            </a:endParaRPr>
          </a:p>
          <a:p>
            <a:pPr eaLnBrk="1" hangingPunct="1">
              <a:lnSpc>
                <a:spcPct val="80000"/>
              </a:lnSpc>
            </a:pPr>
            <a:r>
              <a:rPr lang="en-US" altLang="zh-CN" sz="2000" smtClean="0"/>
              <a:t>1.</a:t>
            </a:r>
            <a:r>
              <a:rPr lang="zh-CN" altLang="en-US" sz="2000" smtClean="0"/>
              <a:t>外照射急性放射病</a:t>
            </a:r>
          </a:p>
          <a:p>
            <a:pPr eaLnBrk="1" hangingPunct="1">
              <a:lnSpc>
                <a:spcPct val="80000"/>
              </a:lnSpc>
            </a:pPr>
            <a:r>
              <a:rPr lang="en-US" altLang="zh-CN" sz="2000" smtClean="0"/>
              <a:t>2.</a:t>
            </a:r>
            <a:r>
              <a:rPr lang="zh-CN" altLang="en-US" sz="2000" smtClean="0"/>
              <a:t>外照射亚急性放射病</a:t>
            </a:r>
          </a:p>
          <a:p>
            <a:pPr eaLnBrk="1" hangingPunct="1">
              <a:lnSpc>
                <a:spcPct val="80000"/>
              </a:lnSpc>
            </a:pPr>
            <a:r>
              <a:rPr lang="en-US" altLang="zh-CN" sz="2000" smtClean="0"/>
              <a:t>3.</a:t>
            </a:r>
            <a:r>
              <a:rPr lang="zh-CN" altLang="en-US" sz="2000" smtClean="0"/>
              <a:t>外照射慢性放射病</a:t>
            </a:r>
          </a:p>
          <a:p>
            <a:pPr eaLnBrk="1" hangingPunct="1">
              <a:lnSpc>
                <a:spcPct val="80000"/>
              </a:lnSpc>
            </a:pPr>
            <a:r>
              <a:rPr lang="en-US" altLang="zh-CN" sz="2000" smtClean="0"/>
              <a:t>4.</a:t>
            </a:r>
            <a:r>
              <a:rPr lang="zh-CN" altLang="en-US" sz="2000" smtClean="0"/>
              <a:t>内照射放射病</a:t>
            </a:r>
          </a:p>
          <a:p>
            <a:pPr eaLnBrk="1" hangingPunct="1">
              <a:lnSpc>
                <a:spcPct val="80000"/>
              </a:lnSpc>
            </a:pPr>
            <a:r>
              <a:rPr lang="en-US" altLang="zh-CN" sz="2000" smtClean="0"/>
              <a:t>5.</a:t>
            </a:r>
            <a:r>
              <a:rPr lang="zh-CN" altLang="en-US" sz="2000" smtClean="0"/>
              <a:t>放射性皮肤疾病</a:t>
            </a:r>
          </a:p>
          <a:p>
            <a:pPr eaLnBrk="1" hangingPunct="1">
              <a:lnSpc>
                <a:spcPct val="80000"/>
              </a:lnSpc>
            </a:pPr>
            <a:r>
              <a:rPr lang="en-US" altLang="zh-CN" sz="2000" smtClean="0"/>
              <a:t>6.</a:t>
            </a:r>
            <a:r>
              <a:rPr lang="zh-CN" altLang="en-US" sz="2000" smtClean="0"/>
              <a:t>放射性肿瘤（含矿工高氡暴露所致肺癌）</a:t>
            </a:r>
          </a:p>
          <a:p>
            <a:pPr eaLnBrk="1" hangingPunct="1">
              <a:lnSpc>
                <a:spcPct val="80000"/>
              </a:lnSpc>
            </a:pPr>
            <a:r>
              <a:rPr lang="en-US" altLang="zh-CN" sz="2000" smtClean="0"/>
              <a:t>7.</a:t>
            </a:r>
            <a:r>
              <a:rPr lang="zh-CN" altLang="en-US" sz="2000" smtClean="0"/>
              <a:t>放射性骨损伤</a:t>
            </a:r>
          </a:p>
          <a:p>
            <a:pPr eaLnBrk="1" hangingPunct="1">
              <a:lnSpc>
                <a:spcPct val="80000"/>
              </a:lnSpc>
            </a:pPr>
            <a:r>
              <a:rPr lang="en-US" altLang="zh-CN" sz="2000" smtClean="0"/>
              <a:t>8.</a:t>
            </a:r>
            <a:r>
              <a:rPr lang="zh-CN" altLang="en-US" sz="2000" smtClean="0"/>
              <a:t>放射性甲状腺疾病</a:t>
            </a:r>
          </a:p>
          <a:p>
            <a:pPr eaLnBrk="1" hangingPunct="1">
              <a:lnSpc>
                <a:spcPct val="80000"/>
              </a:lnSpc>
            </a:pPr>
            <a:r>
              <a:rPr lang="en-US" altLang="zh-CN" sz="2000" smtClean="0"/>
              <a:t>9.</a:t>
            </a:r>
            <a:r>
              <a:rPr lang="zh-CN" altLang="en-US" sz="2000" smtClean="0"/>
              <a:t>放射性性腺疾病</a:t>
            </a:r>
          </a:p>
          <a:p>
            <a:pPr eaLnBrk="1" hangingPunct="1">
              <a:lnSpc>
                <a:spcPct val="80000"/>
              </a:lnSpc>
            </a:pPr>
            <a:r>
              <a:rPr lang="en-US" altLang="zh-CN" sz="2000" smtClean="0"/>
              <a:t>10.</a:t>
            </a:r>
            <a:r>
              <a:rPr lang="zh-CN" altLang="en-US" sz="2000" smtClean="0"/>
              <a:t>放射复合伤</a:t>
            </a:r>
          </a:p>
          <a:p>
            <a:pPr eaLnBrk="1" hangingPunct="1">
              <a:lnSpc>
                <a:spcPct val="80000"/>
              </a:lnSpc>
            </a:pPr>
            <a:r>
              <a:rPr lang="en-US" altLang="zh-CN" sz="2000" smtClean="0"/>
              <a:t>11.</a:t>
            </a:r>
            <a:r>
              <a:rPr lang="zh-CN" altLang="en-US" sz="2000" smtClean="0"/>
              <a:t>根据</a:t>
            </a:r>
            <a:r>
              <a:rPr lang="en-US" altLang="zh-CN" sz="2000" smtClean="0"/>
              <a:t>《</a:t>
            </a:r>
            <a:r>
              <a:rPr lang="zh-CN" altLang="en-US" sz="2000" smtClean="0"/>
              <a:t>职业性放射性疾病诊断标准（总则）</a:t>
            </a:r>
            <a:r>
              <a:rPr lang="en-US" altLang="zh-CN" sz="2000" smtClean="0"/>
              <a:t>》</a:t>
            </a:r>
            <a:r>
              <a:rPr lang="zh-CN" altLang="en-US" sz="2000" smtClean="0"/>
              <a:t>可以诊断的其他放射性损伤</a:t>
            </a:r>
            <a:endParaRPr lang="zh-CN" altLang="en-US" sz="2000" b="1" smtClean="0"/>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39</a:t>
            </a:fld>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smtClean="0"/>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
            </a:r>
            <a:br>
              <a:rPr lang="zh-CN" altLang="en-US" dirty="0" smtClean="0"/>
            </a:br>
            <a:endParaRPr lang="zh-CN" altLang="en-US" dirty="0"/>
          </a:p>
        </p:txBody>
      </p:sp>
      <p:sp>
        <p:nvSpPr>
          <p:cNvPr id="4" name="矩形 3"/>
          <p:cNvSpPr/>
          <p:nvPr/>
        </p:nvSpPr>
        <p:spPr>
          <a:xfrm>
            <a:off x="428596" y="1714488"/>
            <a:ext cx="7572428" cy="2677656"/>
          </a:xfrm>
          <a:prstGeom prst="rect">
            <a:avLst/>
          </a:prstGeom>
        </p:spPr>
        <p:txBody>
          <a:bodyPr wrap="square">
            <a:spAutoFit/>
          </a:bodyPr>
          <a:lstStyle/>
          <a:p>
            <a:r>
              <a:rPr lang="zh-CN" altLang="en-US" sz="2400" dirty="0" smtClean="0"/>
              <a:t>早在</a:t>
            </a:r>
            <a:r>
              <a:rPr lang="en-US" altLang="zh-CN" sz="2400" dirty="0" smtClean="0"/>
              <a:t>1500</a:t>
            </a:r>
            <a:r>
              <a:rPr lang="zh-CN" altLang="en-US" sz="2400" dirty="0" smtClean="0"/>
              <a:t>年前，医学家孙思邈就提出了“上医医未病之病，中医医欲病之病，下医医已病之病”。</a:t>
            </a:r>
            <a:endParaRPr lang="en-US" altLang="zh-CN" sz="2400" dirty="0" smtClean="0"/>
          </a:p>
          <a:p>
            <a:endParaRPr lang="en-US" altLang="zh-CN" sz="2400" dirty="0" smtClean="0">
              <a:solidFill>
                <a:srgbClr val="FF0000"/>
              </a:solidFill>
            </a:endParaRPr>
          </a:p>
          <a:p>
            <a:r>
              <a:rPr lang="zh-CN" altLang="en-US" sz="2400" dirty="0" smtClean="0"/>
              <a:t>明确了治病的几个不同阶段，即</a:t>
            </a:r>
            <a:r>
              <a:rPr lang="zh-CN" altLang="en-US" sz="2400" dirty="0" smtClean="0">
                <a:solidFill>
                  <a:srgbClr val="FF0000"/>
                </a:solidFill>
              </a:rPr>
              <a:t>“未病” ， “欲病” “已病”</a:t>
            </a:r>
            <a:r>
              <a:rPr lang="zh-CN" altLang="en-US" sz="2400" dirty="0" smtClean="0"/>
              <a:t>，所以好的医生也兼任了部分预防、防疫人员的角色。</a:t>
            </a:r>
            <a:endParaRPr lang="en-US" altLang="zh-CN" sz="2400" dirty="0" smtClean="0"/>
          </a:p>
          <a:p>
            <a:endParaRPr lang="en-US" altLang="zh-CN" sz="2400" dirty="0" smtClean="0"/>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4</a:t>
            </a:fld>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body" idx="1"/>
          </p:nvPr>
        </p:nvSpPr>
        <p:spPr>
          <a:xfrm>
            <a:off x="250825" y="188913"/>
            <a:ext cx="8686800" cy="6408737"/>
          </a:xfrm>
          <a:noFill/>
        </p:spPr>
        <p:txBody>
          <a:bodyPr/>
          <a:lstStyle/>
          <a:p>
            <a:pPr eaLnBrk="1" hangingPunct="1">
              <a:lnSpc>
                <a:spcPct val="80000"/>
              </a:lnSpc>
            </a:pPr>
            <a:r>
              <a:rPr lang="zh-CN" altLang="en-US" sz="1800" b="1" dirty="0" smtClean="0">
                <a:solidFill>
                  <a:schemeClr val="hlink"/>
                </a:solidFill>
              </a:rPr>
              <a:t>八、职业性传染病</a:t>
            </a:r>
            <a:endParaRPr lang="zh-CN" altLang="en-US" sz="1800" dirty="0" smtClean="0">
              <a:solidFill>
                <a:schemeClr val="hlink"/>
              </a:solidFill>
            </a:endParaRPr>
          </a:p>
          <a:p>
            <a:pPr eaLnBrk="1" hangingPunct="1">
              <a:lnSpc>
                <a:spcPct val="80000"/>
              </a:lnSpc>
            </a:pPr>
            <a:r>
              <a:rPr lang="en-US" altLang="zh-CN" sz="1800" dirty="0" smtClean="0"/>
              <a:t>1.</a:t>
            </a:r>
            <a:r>
              <a:rPr lang="zh-CN" altLang="en-US" sz="1800" dirty="0" smtClean="0"/>
              <a:t>炭疽</a:t>
            </a:r>
          </a:p>
          <a:p>
            <a:pPr eaLnBrk="1" hangingPunct="1">
              <a:lnSpc>
                <a:spcPct val="80000"/>
              </a:lnSpc>
            </a:pPr>
            <a:r>
              <a:rPr lang="en-US" altLang="zh-CN" sz="1800" dirty="0" smtClean="0"/>
              <a:t>2.</a:t>
            </a:r>
            <a:r>
              <a:rPr lang="zh-CN" altLang="en-US" sz="1800" dirty="0" smtClean="0"/>
              <a:t>森林脑炎</a:t>
            </a:r>
          </a:p>
          <a:p>
            <a:pPr eaLnBrk="1" hangingPunct="1">
              <a:lnSpc>
                <a:spcPct val="80000"/>
              </a:lnSpc>
            </a:pPr>
            <a:r>
              <a:rPr lang="en-US" altLang="zh-CN" sz="1800" dirty="0" smtClean="0"/>
              <a:t>3.</a:t>
            </a:r>
            <a:r>
              <a:rPr lang="zh-CN" altLang="en-US" sz="1800" dirty="0" smtClean="0"/>
              <a:t>布鲁氏菌病</a:t>
            </a:r>
          </a:p>
          <a:p>
            <a:pPr eaLnBrk="1" hangingPunct="1">
              <a:lnSpc>
                <a:spcPct val="80000"/>
              </a:lnSpc>
            </a:pPr>
            <a:r>
              <a:rPr lang="en-US" altLang="zh-CN" sz="1800" dirty="0" smtClean="0"/>
              <a:t>4.</a:t>
            </a:r>
            <a:r>
              <a:rPr lang="zh-CN" altLang="en-US" sz="1800" dirty="0" smtClean="0"/>
              <a:t>艾滋病（限于医疗卫生人员及人民警察）</a:t>
            </a:r>
          </a:p>
          <a:p>
            <a:pPr eaLnBrk="1" hangingPunct="1">
              <a:lnSpc>
                <a:spcPct val="80000"/>
              </a:lnSpc>
            </a:pPr>
            <a:r>
              <a:rPr lang="en-US" altLang="zh-CN" sz="1800" dirty="0" smtClean="0"/>
              <a:t>5.</a:t>
            </a:r>
            <a:r>
              <a:rPr lang="zh-CN" altLang="en-US" sz="1800" dirty="0" smtClean="0"/>
              <a:t>莱姆病</a:t>
            </a:r>
            <a:endParaRPr lang="zh-CN" altLang="en-US" sz="1800" b="1" dirty="0" smtClean="0"/>
          </a:p>
          <a:p>
            <a:pPr eaLnBrk="1" hangingPunct="1">
              <a:lnSpc>
                <a:spcPct val="80000"/>
              </a:lnSpc>
            </a:pPr>
            <a:r>
              <a:rPr lang="zh-CN" altLang="en-US" sz="1800" b="1" dirty="0" smtClean="0">
                <a:solidFill>
                  <a:schemeClr val="hlink"/>
                </a:solidFill>
              </a:rPr>
              <a:t>九、职业性肿瘤</a:t>
            </a:r>
            <a:endParaRPr lang="zh-CN" altLang="en-US" sz="1800" dirty="0" smtClean="0">
              <a:solidFill>
                <a:schemeClr val="hlink"/>
              </a:solidFill>
            </a:endParaRPr>
          </a:p>
          <a:p>
            <a:pPr eaLnBrk="1" hangingPunct="1">
              <a:lnSpc>
                <a:spcPct val="80000"/>
              </a:lnSpc>
            </a:pPr>
            <a:r>
              <a:rPr lang="en-US" altLang="zh-CN" sz="1800" dirty="0" smtClean="0"/>
              <a:t>1.</a:t>
            </a:r>
            <a:r>
              <a:rPr lang="zh-CN" altLang="en-US" sz="1800" dirty="0" smtClean="0"/>
              <a:t>石棉所致肺癌、间皮瘤</a:t>
            </a:r>
          </a:p>
          <a:p>
            <a:pPr eaLnBrk="1" hangingPunct="1">
              <a:lnSpc>
                <a:spcPct val="80000"/>
              </a:lnSpc>
            </a:pPr>
            <a:r>
              <a:rPr lang="en-US" altLang="zh-CN" sz="1800" dirty="0" smtClean="0"/>
              <a:t>2.</a:t>
            </a:r>
            <a:r>
              <a:rPr lang="zh-CN" altLang="en-US" sz="1800" dirty="0" smtClean="0"/>
              <a:t>联苯胺所致膀胱癌</a:t>
            </a:r>
          </a:p>
          <a:p>
            <a:pPr eaLnBrk="1" hangingPunct="1">
              <a:lnSpc>
                <a:spcPct val="80000"/>
              </a:lnSpc>
            </a:pPr>
            <a:r>
              <a:rPr lang="en-US" altLang="zh-CN" sz="1800" dirty="0" smtClean="0"/>
              <a:t>3.</a:t>
            </a:r>
            <a:r>
              <a:rPr lang="zh-CN" altLang="en-US" sz="1800" dirty="0" smtClean="0"/>
              <a:t>苯所致白血病</a:t>
            </a:r>
          </a:p>
          <a:p>
            <a:pPr eaLnBrk="1" hangingPunct="1">
              <a:lnSpc>
                <a:spcPct val="80000"/>
              </a:lnSpc>
            </a:pPr>
            <a:r>
              <a:rPr lang="en-US" altLang="zh-CN" sz="1800" dirty="0" smtClean="0"/>
              <a:t>4.</a:t>
            </a:r>
            <a:r>
              <a:rPr lang="zh-CN" altLang="en-US" sz="1800" dirty="0" smtClean="0"/>
              <a:t>氯甲醚、双氯甲醚所致肺癌</a:t>
            </a:r>
          </a:p>
          <a:p>
            <a:pPr eaLnBrk="1" hangingPunct="1">
              <a:lnSpc>
                <a:spcPct val="80000"/>
              </a:lnSpc>
            </a:pPr>
            <a:r>
              <a:rPr lang="en-US" altLang="zh-CN" sz="1800" dirty="0" smtClean="0"/>
              <a:t>5.</a:t>
            </a:r>
            <a:r>
              <a:rPr lang="zh-CN" altLang="en-US" sz="1800" dirty="0" smtClean="0"/>
              <a:t>砷及其化合物所致肺癌、皮肤癌</a:t>
            </a:r>
          </a:p>
          <a:p>
            <a:pPr eaLnBrk="1" hangingPunct="1">
              <a:lnSpc>
                <a:spcPct val="80000"/>
              </a:lnSpc>
            </a:pPr>
            <a:r>
              <a:rPr lang="en-US" altLang="zh-CN" sz="1800" dirty="0" smtClean="0"/>
              <a:t>6.</a:t>
            </a:r>
            <a:r>
              <a:rPr lang="zh-CN" altLang="en-US" sz="1800" dirty="0" smtClean="0"/>
              <a:t>氯乙烯所致肝血管肉瘤</a:t>
            </a:r>
          </a:p>
          <a:p>
            <a:pPr eaLnBrk="1" hangingPunct="1">
              <a:lnSpc>
                <a:spcPct val="80000"/>
              </a:lnSpc>
            </a:pPr>
            <a:r>
              <a:rPr lang="en-US" altLang="zh-CN" sz="1800" dirty="0" smtClean="0"/>
              <a:t>7.</a:t>
            </a:r>
            <a:r>
              <a:rPr lang="zh-CN" altLang="en-US" sz="1800" dirty="0" smtClean="0"/>
              <a:t>焦炉逸散物所致肺癌</a:t>
            </a:r>
          </a:p>
          <a:p>
            <a:pPr eaLnBrk="1" hangingPunct="1">
              <a:lnSpc>
                <a:spcPct val="80000"/>
              </a:lnSpc>
            </a:pPr>
            <a:r>
              <a:rPr lang="en-US" altLang="zh-CN" sz="1800" dirty="0" smtClean="0"/>
              <a:t>8.</a:t>
            </a:r>
            <a:r>
              <a:rPr lang="zh-CN" altLang="en-US" sz="1800" dirty="0" smtClean="0"/>
              <a:t>六价铬化合物所致肺癌</a:t>
            </a:r>
          </a:p>
          <a:p>
            <a:pPr eaLnBrk="1" hangingPunct="1">
              <a:lnSpc>
                <a:spcPct val="80000"/>
              </a:lnSpc>
            </a:pPr>
            <a:r>
              <a:rPr lang="en-US" altLang="zh-CN" sz="1800" dirty="0" smtClean="0"/>
              <a:t>9.</a:t>
            </a:r>
            <a:r>
              <a:rPr lang="zh-CN" altLang="en-US" sz="1800" dirty="0" smtClean="0"/>
              <a:t>毛沸石所致肺癌、胸膜间皮瘤</a:t>
            </a:r>
          </a:p>
          <a:p>
            <a:pPr eaLnBrk="1" hangingPunct="1">
              <a:lnSpc>
                <a:spcPct val="80000"/>
              </a:lnSpc>
            </a:pPr>
            <a:r>
              <a:rPr lang="en-US" altLang="zh-CN" sz="1800" dirty="0" smtClean="0"/>
              <a:t>10.</a:t>
            </a:r>
            <a:r>
              <a:rPr lang="zh-CN" altLang="en-US" sz="1800" dirty="0" smtClean="0"/>
              <a:t>煤焦油、煤焦油沥青、石油沥青所致皮肤癌</a:t>
            </a:r>
          </a:p>
          <a:p>
            <a:pPr eaLnBrk="1" hangingPunct="1">
              <a:lnSpc>
                <a:spcPct val="80000"/>
              </a:lnSpc>
            </a:pPr>
            <a:r>
              <a:rPr lang="en-US" altLang="zh-CN" sz="1800" dirty="0" smtClean="0"/>
              <a:t>11.β-</a:t>
            </a:r>
            <a:r>
              <a:rPr lang="zh-CN" altLang="en-US" sz="1800" dirty="0" smtClean="0"/>
              <a:t>萘胺所致膀胱癌</a:t>
            </a:r>
            <a:endParaRPr lang="zh-CN" altLang="en-US" sz="1800" b="1" dirty="0" smtClean="0"/>
          </a:p>
          <a:p>
            <a:pPr eaLnBrk="1" hangingPunct="1">
              <a:lnSpc>
                <a:spcPct val="80000"/>
              </a:lnSpc>
            </a:pPr>
            <a:r>
              <a:rPr lang="zh-CN" altLang="en-US" sz="1800" b="1" dirty="0" smtClean="0">
                <a:solidFill>
                  <a:schemeClr val="hlink"/>
                </a:solidFill>
              </a:rPr>
              <a:t>十、其他职业病</a:t>
            </a:r>
            <a:endParaRPr lang="zh-CN" altLang="en-US" sz="1800" dirty="0" smtClean="0">
              <a:solidFill>
                <a:schemeClr val="hlink"/>
              </a:solidFill>
            </a:endParaRPr>
          </a:p>
          <a:p>
            <a:pPr eaLnBrk="1" hangingPunct="1">
              <a:lnSpc>
                <a:spcPct val="80000"/>
              </a:lnSpc>
            </a:pPr>
            <a:r>
              <a:rPr lang="en-US" altLang="zh-CN" sz="1800" dirty="0" smtClean="0"/>
              <a:t>1.</a:t>
            </a:r>
            <a:r>
              <a:rPr lang="zh-CN" altLang="en-US" sz="1800" dirty="0" smtClean="0"/>
              <a:t>金属烟热</a:t>
            </a:r>
          </a:p>
          <a:p>
            <a:pPr eaLnBrk="1" hangingPunct="1">
              <a:lnSpc>
                <a:spcPct val="80000"/>
              </a:lnSpc>
            </a:pPr>
            <a:r>
              <a:rPr lang="en-US" altLang="zh-CN" sz="1800" dirty="0" smtClean="0"/>
              <a:t>2.</a:t>
            </a:r>
            <a:r>
              <a:rPr lang="zh-CN" altLang="en-US" sz="1800" dirty="0" smtClean="0"/>
              <a:t>滑囊炎（限于井下工人）</a:t>
            </a:r>
          </a:p>
          <a:p>
            <a:pPr eaLnBrk="1" hangingPunct="1">
              <a:lnSpc>
                <a:spcPct val="80000"/>
              </a:lnSpc>
            </a:pPr>
            <a:r>
              <a:rPr lang="en-US" altLang="zh-CN" sz="1800" dirty="0" smtClean="0"/>
              <a:t>3.</a:t>
            </a:r>
            <a:r>
              <a:rPr lang="zh-CN" altLang="en-US" sz="1800" dirty="0" smtClean="0"/>
              <a:t>股静脉血栓综合征、股动脉闭塞症或淋巴管闭塞症（限于刮研作业人员）</a:t>
            </a:r>
          </a:p>
          <a:p>
            <a:pPr eaLnBrk="1" hangingPunct="1">
              <a:lnSpc>
                <a:spcPct val="80000"/>
              </a:lnSpc>
            </a:pPr>
            <a:endParaRPr lang="zh-CN" altLang="en-US" sz="1800" dirty="0" smtClean="0"/>
          </a:p>
          <a:p>
            <a:pPr eaLnBrk="1" hangingPunct="1">
              <a:lnSpc>
                <a:spcPct val="80000"/>
              </a:lnSpc>
            </a:pPr>
            <a:endParaRPr lang="en-US" altLang="zh-CN" sz="1800" dirty="0" smtClean="0"/>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40</a:t>
            </a:fld>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a:xfrm>
            <a:off x="642910" y="1714488"/>
            <a:ext cx="8229600" cy="1143000"/>
          </a:xfrm>
        </p:spPr>
        <p:txBody>
          <a:bodyPr/>
          <a:lstStyle/>
          <a:p>
            <a:r>
              <a:rPr lang="zh-CN" altLang="en-US" dirty="0" smtClean="0"/>
              <a:t>三、职业病中毒案例</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41</a:t>
            </a:fld>
            <a:endParaRPr lang="zh-CN" alt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a:xfrm>
            <a:off x="714348" y="1857364"/>
            <a:ext cx="8229600" cy="1143000"/>
          </a:xfrm>
        </p:spPr>
        <p:txBody>
          <a:bodyPr>
            <a:normAutofit fontScale="90000"/>
          </a:bodyPr>
          <a:lstStyle/>
          <a:p>
            <a:r>
              <a:rPr lang="zh-CN" altLang="en-US" dirty="0" smtClean="0"/>
              <a:t>四、</a:t>
            </a:r>
            <a:r>
              <a:rPr lang="en-US" dirty="0" smtClean="0"/>
              <a:t>2016</a:t>
            </a:r>
            <a:r>
              <a:rPr lang="zh-CN" altLang="en-US" dirty="0" smtClean="0"/>
              <a:t>新版</a:t>
            </a:r>
            <a:r>
              <a:rPr lang="en-US" altLang="zh-CN" dirty="0" smtClean="0"/>
              <a:t>《</a:t>
            </a:r>
            <a:r>
              <a:rPr lang="zh-CN" altLang="en-US" dirty="0" smtClean="0"/>
              <a:t>职业病防治法</a:t>
            </a:r>
            <a:r>
              <a:rPr lang="en-US" altLang="zh-CN" dirty="0" smtClean="0"/>
              <a:t>》</a:t>
            </a:r>
            <a:r>
              <a:rPr lang="zh-CN" altLang="en-US" dirty="0" smtClean="0"/>
              <a:t>解读</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42</a:t>
            </a:fld>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b="1" dirty="0" smtClean="0"/>
              <a:t>2001</a:t>
            </a:r>
            <a:r>
              <a:rPr lang="zh-CN" altLang="en-US" b="1" dirty="0" smtClean="0"/>
              <a:t>年</a:t>
            </a:r>
            <a:r>
              <a:rPr lang="en-US" b="1" dirty="0" smtClean="0"/>
              <a:t>10</a:t>
            </a:r>
            <a:r>
              <a:rPr lang="zh-CN" altLang="en-US" b="1" dirty="0" smtClean="0"/>
              <a:t>月</a:t>
            </a:r>
            <a:r>
              <a:rPr lang="en-US" b="1" dirty="0" smtClean="0"/>
              <a:t>27</a:t>
            </a:r>
            <a:r>
              <a:rPr lang="zh-CN" altLang="en-US" b="1" dirty="0" smtClean="0"/>
              <a:t>日</a:t>
            </a:r>
            <a:r>
              <a:rPr lang="zh-CN" altLang="en-US" dirty="0" smtClean="0"/>
              <a:t>，时任国家主席江泽民签署第六十号主席令，公布</a:t>
            </a:r>
            <a:r>
              <a:rPr lang="en-US" altLang="zh-CN" dirty="0" smtClean="0"/>
              <a:t>《</a:t>
            </a:r>
            <a:r>
              <a:rPr lang="zh-CN" altLang="en-US" dirty="0" smtClean="0"/>
              <a:t>职业病防治法</a:t>
            </a:r>
            <a:r>
              <a:rPr lang="en-US" altLang="zh-CN" dirty="0" smtClean="0"/>
              <a:t>》</a:t>
            </a:r>
            <a:r>
              <a:rPr lang="zh-CN" altLang="en-US" dirty="0" smtClean="0"/>
              <a:t>，该法自</a:t>
            </a:r>
            <a:r>
              <a:rPr lang="en-US" dirty="0" smtClean="0"/>
              <a:t>2002</a:t>
            </a:r>
            <a:r>
              <a:rPr lang="zh-CN" altLang="en-US" dirty="0" smtClean="0"/>
              <a:t>年</a:t>
            </a:r>
            <a:r>
              <a:rPr lang="en-US" dirty="0" smtClean="0"/>
              <a:t>5</a:t>
            </a:r>
            <a:r>
              <a:rPr lang="zh-CN" altLang="en-US" dirty="0" smtClean="0"/>
              <a:t>月</a:t>
            </a:r>
            <a:r>
              <a:rPr lang="en-US" dirty="0" smtClean="0"/>
              <a:t>1</a:t>
            </a:r>
            <a:r>
              <a:rPr lang="zh-CN" altLang="en-US" dirty="0" smtClean="0"/>
              <a:t>日起施行，从此，我国职业病防治工作正式进入有“法”可依阶段。</a:t>
            </a:r>
          </a:p>
          <a:p>
            <a:r>
              <a:rPr lang="en-US" b="1" dirty="0" smtClean="0"/>
              <a:t>2011</a:t>
            </a:r>
            <a:r>
              <a:rPr lang="zh-CN" altLang="en-US" b="1" dirty="0" smtClean="0"/>
              <a:t>年</a:t>
            </a:r>
            <a:r>
              <a:rPr lang="en-US" b="1" dirty="0" smtClean="0"/>
              <a:t>12</a:t>
            </a:r>
            <a:r>
              <a:rPr lang="zh-CN" altLang="en-US" b="1" dirty="0" smtClean="0"/>
              <a:t>月</a:t>
            </a:r>
            <a:r>
              <a:rPr lang="en-US" b="1" dirty="0" smtClean="0"/>
              <a:t>31</a:t>
            </a:r>
            <a:r>
              <a:rPr lang="zh-CN" altLang="en-US" b="1" dirty="0" smtClean="0"/>
              <a:t>日</a:t>
            </a:r>
            <a:r>
              <a:rPr lang="zh-CN" altLang="en-US" dirty="0" smtClean="0"/>
              <a:t>，时隔</a:t>
            </a:r>
            <a:r>
              <a:rPr lang="en-US" dirty="0" smtClean="0"/>
              <a:t>10</a:t>
            </a:r>
            <a:r>
              <a:rPr lang="zh-CN" altLang="en-US" dirty="0" smtClean="0"/>
              <a:t>年之后，</a:t>
            </a:r>
            <a:r>
              <a:rPr lang="en-US" altLang="zh-CN" dirty="0" smtClean="0"/>
              <a:t>《</a:t>
            </a:r>
            <a:r>
              <a:rPr lang="zh-CN" altLang="en-US" dirty="0" smtClean="0"/>
              <a:t>职业病防治法</a:t>
            </a:r>
            <a:r>
              <a:rPr lang="en-US" altLang="zh-CN" dirty="0" smtClean="0"/>
              <a:t>》</a:t>
            </a:r>
            <a:r>
              <a:rPr lang="zh-CN" altLang="en-US" dirty="0" smtClean="0"/>
              <a:t>迎来第一次修改。第十一届全国人民代表大会常务委员会第二十四次会议通过了</a:t>
            </a:r>
            <a:r>
              <a:rPr lang="en-US" altLang="zh-CN" dirty="0" smtClean="0"/>
              <a:t>《</a:t>
            </a:r>
            <a:r>
              <a:rPr lang="zh-CN" altLang="en-US" dirty="0" smtClean="0"/>
              <a:t>关于修改</a:t>
            </a:r>
            <a:r>
              <a:rPr lang="en-US" altLang="zh-CN" dirty="0" smtClean="0"/>
              <a:t>〈</a:t>
            </a:r>
            <a:r>
              <a:rPr lang="zh-CN" altLang="en-US" dirty="0" smtClean="0"/>
              <a:t>中华人民共和国职业病防治法</a:t>
            </a:r>
            <a:r>
              <a:rPr lang="en-US" altLang="zh-CN" dirty="0" smtClean="0"/>
              <a:t>〉</a:t>
            </a:r>
            <a:r>
              <a:rPr lang="zh-CN" altLang="en-US" dirty="0" smtClean="0"/>
              <a:t>的决定</a:t>
            </a:r>
            <a:r>
              <a:rPr lang="en-US" altLang="zh-CN" dirty="0" smtClean="0"/>
              <a:t>》</a:t>
            </a:r>
            <a:r>
              <a:rPr lang="zh-CN" altLang="en-US" dirty="0" smtClean="0"/>
              <a:t>，这意味着第二版</a:t>
            </a:r>
            <a:r>
              <a:rPr lang="en-US" altLang="zh-CN" dirty="0" smtClean="0"/>
              <a:t>《</a:t>
            </a:r>
            <a:r>
              <a:rPr lang="zh-CN" altLang="en-US" dirty="0" smtClean="0"/>
              <a:t>职业病防治法</a:t>
            </a:r>
            <a:r>
              <a:rPr lang="en-US" altLang="zh-CN" dirty="0" smtClean="0"/>
              <a:t>》</a:t>
            </a:r>
            <a:r>
              <a:rPr lang="zh-CN" altLang="en-US" dirty="0" smtClean="0"/>
              <a:t>诞生。</a:t>
            </a:r>
          </a:p>
          <a:p>
            <a:r>
              <a:rPr lang="en-US" b="1" dirty="0" smtClean="0"/>
              <a:t>2016</a:t>
            </a:r>
            <a:r>
              <a:rPr lang="zh-CN" altLang="en-US" b="1" dirty="0" smtClean="0"/>
              <a:t>年</a:t>
            </a:r>
            <a:r>
              <a:rPr lang="en-US" b="1" dirty="0" smtClean="0"/>
              <a:t>7</a:t>
            </a:r>
            <a:r>
              <a:rPr lang="zh-CN" altLang="en-US" b="1" dirty="0" smtClean="0"/>
              <a:t>月</a:t>
            </a:r>
            <a:r>
              <a:rPr lang="en-US" b="1" dirty="0" smtClean="0"/>
              <a:t>2</a:t>
            </a:r>
            <a:r>
              <a:rPr lang="zh-CN" altLang="en-US" b="1" dirty="0" smtClean="0"/>
              <a:t>日</a:t>
            </a:r>
            <a:r>
              <a:rPr lang="zh-CN" altLang="en-US" dirty="0" smtClean="0"/>
              <a:t>，第十二届全国人民代表大会常务委员会第二十一次会议通过了</a:t>
            </a:r>
            <a:r>
              <a:rPr lang="en-US" altLang="zh-CN" dirty="0" smtClean="0"/>
              <a:t>《</a:t>
            </a:r>
            <a:r>
              <a:rPr lang="zh-CN" altLang="en-US" dirty="0" smtClean="0"/>
              <a:t>关于修改</a:t>
            </a:r>
            <a:r>
              <a:rPr lang="en-US" altLang="zh-CN" dirty="0" smtClean="0"/>
              <a:t>〈</a:t>
            </a:r>
            <a:r>
              <a:rPr lang="zh-CN" altLang="en-US" dirty="0" smtClean="0"/>
              <a:t>中华人民共和国节约能源法</a:t>
            </a:r>
            <a:r>
              <a:rPr lang="en-US" altLang="zh-CN" dirty="0" smtClean="0"/>
              <a:t>〉</a:t>
            </a:r>
            <a:r>
              <a:rPr lang="zh-CN" altLang="en-US" dirty="0" smtClean="0"/>
              <a:t>等六部法律的决定</a:t>
            </a:r>
            <a:r>
              <a:rPr lang="en-US" altLang="zh-CN" dirty="0" smtClean="0"/>
              <a:t>》</a:t>
            </a:r>
            <a:r>
              <a:rPr lang="zh-CN" altLang="en-US" dirty="0" smtClean="0"/>
              <a:t>，第三版（最新版、</a:t>
            </a:r>
            <a:r>
              <a:rPr lang="en-US" dirty="0" smtClean="0"/>
              <a:t>2016</a:t>
            </a:r>
            <a:r>
              <a:rPr lang="zh-CN" altLang="en-US" dirty="0" smtClean="0"/>
              <a:t>版）</a:t>
            </a:r>
            <a:r>
              <a:rPr lang="en-US" altLang="zh-CN" dirty="0" smtClean="0"/>
              <a:t>《</a:t>
            </a:r>
            <a:r>
              <a:rPr lang="zh-CN" altLang="en-US" dirty="0" smtClean="0"/>
              <a:t>职业病防治法</a:t>
            </a:r>
            <a:r>
              <a:rPr lang="en-US" altLang="zh-CN" dirty="0" smtClean="0"/>
              <a:t>》</a:t>
            </a:r>
            <a:r>
              <a:rPr lang="zh-CN" altLang="en-US" dirty="0" smtClean="0"/>
              <a:t>也因此得来。</a:t>
            </a:r>
          </a:p>
          <a:p>
            <a:endParaRPr lang="zh-CN" altLang="en-US" dirty="0"/>
          </a:p>
        </p:txBody>
      </p:sp>
      <p:sp>
        <p:nvSpPr>
          <p:cNvPr id="3" name="标题 2"/>
          <p:cNvSpPr>
            <a:spLocks noGrp="1"/>
          </p:cNvSpPr>
          <p:nvPr>
            <p:ph type="title"/>
          </p:nvPr>
        </p:nvSpPr>
        <p:spPr/>
        <p:txBody>
          <a:bodyPr>
            <a:normAutofit fontScale="90000"/>
          </a:bodyPr>
          <a:lstStyle/>
          <a:p>
            <a:r>
              <a:rPr lang="en-US" altLang="zh-CN" dirty="0" smtClean="0"/>
              <a:t>《</a:t>
            </a:r>
            <a:r>
              <a:rPr lang="zh-CN" altLang="en-US" dirty="0" smtClean="0"/>
              <a:t>职业病防治法</a:t>
            </a:r>
            <a:r>
              <a:rPr lang="en-US" altLang="zh-CN" dirty="0" smtClean="0"/>
              <a:t>》</a:t>
            </a:r>
            <a:r>
              <a:rPr lang="zh-CN" altLang="en-US" dirty="0" smtClean="0"/>
              <a:t>制定修定历程</a:t>
            </a:r>
            <a:br>
              <a:rPr lang="zh-CN" altLang="en-US" dirty="0" smtClean="0"/>
            </a:b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43</a:t>
            </a:fld>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00000"/>
              </a:lnSpc>
              <a:spcBef>
                <a:spcPct val="50000"/>
              </a:spcBef>
              <a:buFontTx/>
              <a:buNone/>
              <a:defRPr/>
            </a:pPr>
            <a:r>
              <a:rPr lang="zh-CN" altLang="en-US" sz="3200" dirty="0" smtClean="0">
                <a:solidFill>
                  <a:srgbClr val="C00000"/>
                </a:solidFill>
                <a:effectLst>
                  <a:outerShdw blurRad="38100" dist="38100" dir="2700000" algn="tl">
                    <a:srgbClr val="C0C0C0"/>
                  </a:outerShdw>
                </a:effectLst>
                <a:latin typeface="华文宋体" pitchFamily="2" charset="-122"/>
                <a:ea typeface="华文宋体" pitchFamily="2" charset="-122"/>
                <a:sym typeface="+mn-ea"/>
              </a:rPr>
              <a:t>             </a:t>
            </a:r>
            <a:endParaRPr lang="en-US" altLang="zh-CN" sz="3200" dirty="0" smtClean="0">
              <a:solidFill>
                <a:srgbClr val="C00000"/>
              </a:solidFill>
              <a:effectLst>
                <a:outerShdw blurRad="38100" dist="38100" dir="2700000" algn="tl">
                  <a:srgbClr val="C0C0C0"/>
                </a:outerShdw>
              </a:effectLst>
              <a:latin typeface="华文宋体" pitchFamily="2" charset="-122"/>
              <a:ea typeface="华文宋体" pitchFamily="2" charset="-122"/>
              <a:sym typeface="+mn-ea"/>
            </a:endParaRPr>
          </a:p>
          <a:p>
            <a:pPr>
              <a:lnSpc>
                <a:spcPct val="100000"/>
              </a:lnSpc>
              <a:spcBef>
                <a:spcPct val="50000"/>
              </a:spcBef>
              <a:buFontTx/>
              <a:buNone/>
              <a:defRPr/>
            </a:pPr>
            <a:r>
              <a:rPr lang="en-US" altLang="zh-CN" sz="3200" dirty="0" smtClean="0">
                <a:solidFill>
                  <a:srgbClr val="C00000"/>
                </a:solidFill>
                <a:effectLst>
                  <a:outerShdw blurRad="38100" dist="38100" dir="2700000" algn="tl">
                    <a:srgbClr val="C0C0C0"/>
                  </a:outerShdw>
                </a:effectLst>
                <a:latin typeface="华文宋体" pitchFamily="2" charset="-122"/>
                <a:ea typeface="华文宋体" pitchFamily="2" charset="-122"/>
                <a:sym typeface="+mn-ea"/>
              </a:rPr>
              <a:t>              </a:t>
            </a:r>
            <a:r>
              <a:rPr lang="zh-CN" altLang="en-US" sz="3200" dirty="0" smtClean="0">
                <a:solidFill>
                  <a:srgbClr val="C00000"/>
                </a:solidFill>
                <a:effectLst>
                  <a:outerShdw blurRad="38100" dist="38100" dir="2700000" algn="tl">
                    <a:srgbClr val="C0C0C0"/>
                  </a:outerShdw>
                </a:effectLst>
                <a:latin typeface="华文宋体" pitchFamily="2" charset="-122"/>
                <a:ea typeface="华文宋体" pitchFamily="2" charset="-122"/>
                <a:sym typeface="+mn-ea"/>
              </a:rPr>
              <a:t>2011年版和2016年版              </a:t>
            </a:r>
          </a:p>
          <a:p>
            <a:pPr>
              <a:lnSpc>
                <a:spcPct val="100000"/>
              </a:lnSpc>
              <a:spcBef>
                <a:spcPct val="50000"/>
              </a:spcBef>
              <a:buFontTx/>
              <a:buNone/>
              <a:defRPr/>
            </a:pPr>
            <a:r>
              <a:rPr lang="zh-CN" altLang="en-US" sz="3200" dirty="0" smtClean="0">
                <a:solidFill>
                  <a:srgbClr val="C00000"/>
                </a:solidFill>
                <a:effectLst>
                  <a:outerShdw blurRad="38100" dist="38100" dir="2700000" algn="tl">
                    <a:srgbClr val="C0C0C0"/>
                  </a:outerShdw>
                </a:effectLst>
                <a:latin typeface="华文宋体" pitchFamily="2" charset="-122"/>
                <a:ea typeface="华文宋体" pitchFamily="2" charset="-122"/>
                <a:sym typeface="+mn-ea"/>
              </a:rPr>
              <a:t>                      异同解读</a:t>
            </a:r>
          </a:p>
          <a:p>
            <a:endParaRPr lang="zh-CN" altLang="en-US" dirty="0"/>
          </a:p>
        </p:txBody>
      </p:sp>
      <p:sp>
        <p:nvSpPr>
          <p:cNvPr id="3" name="标题 2"/>
          <p:cNvSpPr>
            <a:spLocks noGrp="1"/>
          </p:cNvSpPr>
          <p:nvPr>
            <p:ph type="title"/>
          </p:nvPr>
        </p:nvSpPr>
        <p:spPr/>
        <p:txBody>
          <a:bodyPr>
            <a:normAutofit fontScale="90000"/>
          </a:bodyPr>
          <a:lstStyle/>
          <a:p>
            <a:r>
              <a:rPr lang="en-US" altLang="zh-CN" sz="4000" dirty="0" smtClean="0">
                <a:solidFill>
                  <a:srgbClr val="C00000"/>
                </a:solidFill>
                <a:effectLst>
                  <a:outerShdw blurRad="38100" dist="38100" dir="2700000" algn="tl">
                    <a:srgbClr val="C0C0C0"/>
                  </a:outerShdw>
                </a:effectLst>
                <a:latin typeface="华文宋体" pitchFamily="2" charset="-122"/>
                <a:ea typeface="华文宋体" pitchFamily="2" charset="-122"/>
                <a:sym typeface="+mn-ea"/>
              </a:rPr>
              <a:t/>
            </a:r>
            <a:br>
              <a:rPr lang="en-US" altLang="zh-CN" sz="4000" dirty="0" smtClean="0">
                <a:solidFill>
                  <a:srgbClr val="C00000"/>
                </a:solidFill>
                <a:effectLst>
                  <a:outerShdw blurRad="38100" dist="38100" dir="2700000" algn="tl">
                    <a:srgbClr val="C0C0C0"/>
                  </a:outerShdw>
                </a:effectLst>
                <a:latin typeface="华文宋体" pitchFamily="2" charset="-122"/>
                <a:ea typeface="华文宋体" pitchFamily="2" charset="-122"/>
                <a:sym typeface="+mn-ea"/>
              </a:rPr>
            </a:br>
            <a:r>
              <a:rPr lang="zh-CN" altLang="en-US" sz="4000" dirty="0" smtClean="0">
                <a:solidFill>
                  <a:srgbClr val="C00000"/>
                </a:solidFill>
                <a:effectLst>
                  <a:outerShdw blurRad="38100" dist="38100" dir="2700000" algn="tl">
                    <a:srgbClr val="C0C0C0"/>
                  </a:outerShdw>
                </a:effectLst>
                <a:latin typeface="华文宋体" pitchFamily="2" charset="-122"/>
                <a:ea typeface="华文宋体" pitchFamily="2" charset="-122"/>
                <a:sym typeface="+mn-ea"/>
              </a:rPr>
              <a:t>职业病防治法</a:t>
            </a:r>
            <a:endParaRPr lang="zh-CN" altLang="en-US" sz="4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44</a:t>
            </a:fld>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dirty="0"/>
          </a:p>
        </p:txBody>
      </p:sp>
      <p:pic>
        <p:nvPicPr>
          <p:cNvPr id="4" name="内容占位符 3" descr="1"/>
          <p:cNvPicPr>
            <a:picLocks noGrp="1" noChangeAspect="1" noChangeArrowheads="1"/>
          </p:cNvPicPr>
          <p:nvPr>
            <p:ph idx="1"/>
          </p:nvPr>
        </p:nvPicPr>
        <p:blipFill>
          <a:blip r:embed="rId2"/>
          <a:srcRect/>
          <a:stretch>
            <a:fillRect/>
          </a:stretch>
        </p:blipFill>
        <p:spPr bwMode="auto">
          <a:xfrm>
            <a:off x="928662" y="986596"/>
            <a:ext cx="6858048" cy="4847670"/>
          </a:xfrm>
          <a:prstGeom prst="rect">
            <a:avLst/>
          </a:prstGeom>
          <a:noFill/>
          <a:ln w="9525">
            <a:noFill/>
            <a:miter lim="800000"/>
            <a:headEnd/>
            <a:tailEnd/>
          </a:ln>
        </p:spPr>
      </p:pic>
      <p:sp>
        <p:nvSpPr>
          <p:cNvPr id="5" name="灯片编号占位符 4"/>
          <p:cNvSpPr>
            <a:spLocks noGrp="1"/>
          </p:cNvSpPr>
          <p:nvPr>
            <p:ph type="sldNum" sz="quarter" idx="12"/>
          </p:nvPr>
        </p:nvSpPr>
        <p:spPr/>
        <p:txBody>
          <a:bodyPr/>
          <a:lstStyle/>
          <a:p>
            <a:fld id="{0C913308-F349-4B6D-A68A-DD1791B4A57B}" type="slidenum">
              <a:rPr lang="zh-CN" altLang="en-US" smtClean="0"/>
              <a:pPr/>
              <a:t>45</a:t>
            </a:fld>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dirty="0"/>
          </a:p>
        </p:txBody>
      </p:sp>
      <p:pic>
        <p:nvPicPr>
          <p:cNvPr id="4" name="图片 1" descr="2"/>
          <p:cNvPicPr>
            <a:picLocks noGrp="1" noChangeAspect="1" noChangeArrowheads="1"/>
          </p:cNvPicPr>
          <p:nvPr>
            <p:ph idx="1"/>
          </p:nvPr>
        </p:nvPicPr>
        <p:blipFill>
          <a:blip r:embed="rId2"/>
          <a:srcRect/>
          <a:stretch>
            <a:fillRect/>
          </a:stretch>
        </p:blipFill>
        <p:spPr bwMode="auto">
          <a:xfrm>
            <a:off x="1026243" y="571480"/>
            <a:ext cx="7139478" cy="5093613"/>
          </a:xfrm>
          <a:prstGeom prst="rect">
            <a:avLst/>
          </a:prstGeom>
          <a:noFill/>
          <a:ln w="9525">
            <a:noFill/>
            <a:miter lim="800000"/>
            <a:headEnd/>
            <a:tailEnd/>
          </a:ln>
        </p:spPr>
      </p:pic>
      <p:sp>
        <p:nvSpPr>
          <p:cNvPr id="5" name="灯片编号占位符 4"/>
          <p:cNvSpPr>
            <a:spLocks noGrp="1"/>
          </p:cNvSpPr>
          <p:nvPr>
            <p:ph type="sldNum" sz="quarter" idx="12"/>
          </p:nvPr>
        </p:nvSpPr>
        <p:spPr/>
        <p:txBody>
          <a:bodyPr/>
          <a:lstStyle/>
          <a:p>
            <a:fld id="{0C913308-F349-4B6D-A68A-DD1791B4A57B}" type="slidenum">
              <a:rPr lang="zh-CN" altLang="en-US" smtClean="0"/>
              <a:pPr/>
              <a:t>46</a:t>
            </a:fld>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dirty="0"/>
          </a:p>
        </p:txBody>
      </p:sp>
      <p:pic>
        <p:nvPicPr>
          <p:cNvPr id="4" name="图片 1" descr="3"/>
          <p:cNvPicPr>
            <a:picLocks noGrp="1" noChangeAspect="1" noChangeArrowheads="1"/>
          </p:cNvPicPr>
          <p:nvPr>
            <p:ph idx="1"/>
          </p:nvPr>
        </p:nvPicPr>
        <p:blipFill>
          <a:blip r:embed="rId2"/>
          <a:srcRect/>
          <a:stretch>
            <a:fillRect/>
          </a:stretch>
        </p:blipFill>
        <p:spPr bwMode="auto">
          <a:xfrm>
            <a:off x="1214414" y="1228825"/>
            <a:ext cx="6394284" cy="4557629"/>
          </a:xfrm>
          <a:prstGeom prst="rect">
            <a:avLst/>
          </a:prstGeom>
          <a:noFill/>
          <a:ln w="9525">
            <a:noFill/>
            <a:miter lim="800000"/>
            <a:headEnd/>
            <a:tailEnd/>
          </a:ln>
        </p:spPr>
      </p:pic>
      <p:sp>
        <p:nvSpPr>
          <p:cNvPr id="5" name="灯片编号占位符 4"/>
          <p:cNvSpPr>
            <a:spLocks noGrp="1"/>
          </p:cNvSpPr>
          <p:nvPr>
            <p:ph type="sldNum" sz="quarter" idx="12"/>
          </p:nvPr>
        </p:nvSpPr>
        <p:spPr/>
        <p:txBody>
          <a:bodyPr/>
          <a:lstStyle/>
          <a:p>
            <a:fld id="{0C913308-F349-4B6D-A68A-DD1791B4A57B}" type="slidenum">
              <a:rPr lang="zh-CN" altLang="en-US" smtClean="0"/>
              <a:pPr/>
              <a:t>47</a:t>
            </a:fld>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dirty="0"/>
          </a:p>
        </p:txBody>
      </p:sp>
      <p:pic>
        <p:nvPicPr>
          <p:cNvPr id="4" name="内容占位符 3" descr="5"/>
          <p:cNvPicPr>
            <a:picLocks noGrp="1" noChangeAspect="1" noChangeArrowheads="1"/>
          </p:cNvPicPr>
          <p:nvPr>
            <p:ph idx="1"/>
          </p:nvPr>
        </p:nvPicPr>
        <p:blipFill>
          <a:blip r:embed="rId2"/>
          <a:srcRect/>
          <a:stretch>
            <a:fillRect/>
          </a:stretch>
        </p:blipFill>
        <p:spPr bwMode="auto">
          <a:xfrm>
            <a:off x="1428728" y="307226"/>
            <a:ext cx="6369119" cy="5699874"/>
          </a:xfrm>
          <a:prstGeom prst="rect">
            <a:avLst/>
          </a:prstGeom>
          <a:noFill/>
          <a:ln w="9525">
            <a:noFill/>
            <a:miter lim="800000"/>
            <a:headEnd/>
            <a:tailEnd/>
          </a:ln>
        </p:spPr>
      </p:pic>
      <p:sp>
        <p:nvSpPr>
          <p:cNvPr id="5" name="灯片编号占位符 4"/>
          <p:cNvSpPr>
            <a:spLocks noGrp="1"/>
          </p:cNvSpPr>
          <p:nvPr>
            <p:ph type="sldNum" sz="quarter" idx="12"/>
          </p:nvPr>
        </p:nvSpPr>
        <p:spPr/>
        <p:txBody>
          <a:bodyPr/>
          <a:lstStyle/>
          <a:p>
            <a:fld id="{0C913308-F349-4B6D-A68A-DD1791B4A57B}" type="slidenum">
              <a:rPr lang="zh-CN" altLang="en-US" smtClean="0"/>
              <a:pPr/>
              <a:t>48</a:t>
            </a:fld>
            <a:endParaRPr lang="zh-CN" alt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dirty="0"/>
          </a:p>
        </p:txBody>
      </p:sp>
      <p:pic>
        <p:nvPicPr>
          <p:cNvPr id="4" name="图片 4" descr="6"/>
          <p:cNvPicPr>
            <a:picLocks noGrp="1" noChangeAspect="1" noChangeArrowheads="1"/>
          </p:cNvPicPr>
          <p:nvPr>
            <p:ph idx="1"/>
          </p:nvPr>
        </p:nvPicPr>
        <p:blipFill>
          <a:blip r:embed="rId2"/>
          <a:srcRect/>
          <a:stretch>
            <a:fillRect/>
          </a:stretch>
        </p:blipFill>
        <p:spPr bwMode="auto">
          <a:xfrm>
            <a:off x="642910" y="2234367"/>
            <a:ext cx="8273592" cy="2266203"/>
          </a:xfrm>
          <a:prstGeom prst="rect">
            <a:avLst/>
          </a:prstGeom>
          <a:noFill/>
          <a:ln w="9525">
            <a:noFill/>
            <a:miter lim="800000"/>
            <a:headEnd/>
            <a:tailEnd/>
          </a:ln>
        </p:spPr>
      </p:pic>
      <p:sp>
        <p:nvSpPr>
          <p:cNvPr id="5" name="矩形 4"/>
          <p:cNvSpPr/>
          <p:nvPr/>
        </p:nvSpPr>
        <p:spPr>
          <a:xfrm>
            <a:off x="6000760" y="2714620"/>
            <a:ext cx="1338828" cy="452432"/>
          </a:xfrm>
          <a:prstGeom prst="rect">
            <a:avLst/>
          </a:prstGeom>
        </p:spPr>
        <p:txBody>
          <a:bodyPr wrap="none">
            <a:spAutoFit/>
          </a:bodyPr>
          <a:lstStyle/>
          <a:p>
            <a:pPr>
              <a:lnSpc>
                <a:spcPct val="130000"/>
              </a:lnSpc>
            </a:pPr>
            <a:r>
              <a:rPr lang="zh-CN" altLang="en-US" dirty="0" smtClean="0">
                <a:solidFill>
                  <a:srgbClr val="FF0000"/>
                </a:solidFill>
                <a:ea typeface="微软雅黑" pitchFamily="34" charset="-122"/>
                <a:sym typeface="Arial" pitchFamily="34" charset="0"/>
              </a:rPr>
              <a:t>新版中删除</a:t>
            </a:r>
            <a:endParaRPr lang="zh-CN" altLang="en-US" dirty="0">
              <a:ea typeface="微软雅黑" pitchFamily="34" charset="-122"/>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49</a:t>
            </a:fld>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800" dirty="0" smtClean="0">
                <a:latin typeface="宋体" pitchFamily="2" charset="-122"/>
                <a:ea typeface="宋体" pitchFamily="2" charset="-122"/>
              </a:rPr>
              <a:t>当前世界范围的重大健康问题，导致各国医疗费用的大幅度增长</a:t>
            </a:r>
            <a:r>
              <a:rPr lang="en-US" altLang="zh-CN" sz="2800" dirty="0" smtClean="0">
                <a:latin typeface="宋体" pitchFamily="2" charset="-122"/>
                <a:ea typeface="宋体" pitchFamily="2" charset="-122"/>
              </a:rPr>
              <a:t>--</a:t>
            </a:r>
            <a:r>
              <a:rPr lang="zh-CN" altLang="en-US" sz="2800" b="1" dirty="0" smtClean="0">
                <a:latin typeface="宋体" pitchFamily="2" charset="-122"/>
                <a:ea typeface="宋体" pitchFamily="2" charset="-122"/>
              </a:rPr>
              <a:t>慢性非传染性疾病（慢病）</a:t>
            </a:r>
            <a:endParaRPr lang="en-US" altLang="zh-CN" sz="2800" b="1" dirty="0" smtClean="0">
              <a:latin typeface="宋体" pitchFamily="2" charset="-122"/>
              <a:ea typeface="宋体" pitchFamily="2" charset="-122"/>
            </a:endParaRPr>
          </a:p>
          <a:p>
            <a:endParaRPr lang="en-US" altLang="zh-CN" sz="2800" b="1" dirty="0" smtClean="0">
              <a:latin typeface="宋体" pitchFamily="2" charset="-122"/>
              <a:ea typeface="宋体" pitchFamily="2" charset="-122"/>
            </a:endParaRPr>
          </a:p>
          <a:p>
            <a:r>
              <a:rPr lang="zh-CN" altLang="en-US" sz="2800" b="1" dirty="0" smtClean="0">
                <a:latin typeface="宋体" pitchFamily="2" charset="-122"/>
                <a:ea typeface="宋体" pitchFamily="2" charset="-122"/>
              </a:rPr>
              <a:t>慢病（生活方式疾病）：事实上有很多慢病是可以避免的。</a:t>
            </a:r>
            <a:r>
              <a:rPr lang="en-US" altLang="zh-CN" sz="2800" b="1" dirty="0" smtClean="0">
                <a:latin typeface="宋体" pitchFamily="2" charset="-122"/>
                <a:ea typeface="宋体" pitchFamily="2" charset="-122"/>
              </a:rPr>
              <a:t>90%</a:t>
            </a:r>
            <a:r>
              <a:rPr lang="zh-CN" altLang="en-US" sz="2800" b="1" dirty="0" smtClean="0">
                <a:latin typeface="宋体" pitchFamily="2" charset="-122"/>
                <a:ea typeface="宋体" pitchFamily="2" charset="-122"/>
              </a:rPr>
              <a:t>以上的医疗费用是可以避免可以节约的！</a:t>
            </a:r>
          </a:p>
          <a:p>
            <a:endParaRPr lang="zh-CN" altLang="en-US" sz="2800" b="1" dirty="0" smtClean="0">
              <a:latin typeface="宋体" pitchFamily="2" charset="-122"/>
              <a:ea typeface="宋体" pitchFamily="2" charset="-122"/>
            </a:endParaRPr>
          </a:p>
          <a:p>
            <a:pPr>
              <a:buNone/>
            </a:pPr>
            <a:endParaRPr lang="zh-CN" altLang="en-US" dirty="0" smtClean="0"/>
          </a:p>
        </p:txBody>
      </p:sp>
      <p:sp>
        <p:nvSpPr>
          <p:cNvPr id="3" name="标题 2"/>
          <p:cNvSpPr>
            <a:spLocks noGrp="1"/>
          </p:cNvSpPr>
          <p:nvPr>
            <p:ph type="title"/>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a:t>
            </a:fld>
            <a:endParaRPr lang="zh-CN" alt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dirty="0"/>
          </a:p>
        </p:txBody>
      </p:sp>
      <p:pic>
        <p:nvPicPr>
          <p:cNvPr id="4" name="图片 1" descr="7"/>
          <p:cNvPicPr>
            <a:picLocks noGrp="1" noChangeAspect="1" noChangeArrowheads="1"/>
          </p:cNvPicPr>
          <p:nvPr>
            <p:ph idx="1"/>
          </p:nvPr>
        </p:nvPicPr>
        <p:blipFill>
          <a:blip r:embed="rId2"/>
          <a:srcRect/>
          <a:stretch>
            <a:fillRect/>
          </a:stretch>
        </p:blipFill>
        <p:spPr bwMode="auto">
          <a:xfrm>
            <a:off x="722074" y="714356"/>
            <a:ext cx="7370189" cy="4842781"/>
          </a:xfrm>
          <a:prstGeom prst="rect">
            <a:avLst/>
          </a:prstGeom>
          <a:noFill/>
          <a:ln w="9525">
            <a:noFill/>
            <a:miter lim="800000"/>
            <a:headEnd/>
            <a:tailEnd/>
          </a:ln>
        </p:spPr>
      </p:pic>
      <p:sp>
        <p:nvSpPr>
          <p:cNvPr id="5" name="灯片编号占位符 4"/>
          <p:cNvSpPr>
            <a:spLocks noGrp="1"/>
          </p:cNvSpPr>
          <p:nvPr>
            <p:ph type="sldNum" sz="quarter" idx="12"/>
          </p:nvPr>
        </p:nvSpPr>
        <p:spPr/>
        <p:txBody>
          <a:bodyPr/>
          <a:lstStyle/>
          <a:p>
            <a:fld id="{0C913308-F349-4B6D-A68A-DD1791B4A57B}" type="slidenum">
              <a:rPr lang="zh-CN" altLang="en-US" smtClean="0"/>
              <a:pPr/>
              <a:t>50</a:t>
            </a:fld>
            <a:endParaRPr lang="zh-CN"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85720" y="785794"/>
            <a:ext cx="8229600" cy="4525963"/>
          </a:xfrm>
        </p:spPr>
        <p:txBody>
          <a:bodyPr>
            <a:normAutofit/>
          </a:bodyPr>
          <a:lstStyle/>
          <a:p>
            <a:pPr lvl="8"/>
            <a:endParaRPr lang="en-US" altLang="zh-CN" sz="4300" dirty="0" smtClean="0">
              <a:solidFill>
                <a:srgbClr val="0070C0"/>
              </a:solidFill>
              <a:latin typeface="华文琥珀" pitchFamily="2" charset="-122"/>
              <a:ea typeface="华文琥珀" pitchFamily="2" charset="-122"/>
            </a:endParaRPr>
          </a:p>
          <a:p>
            <a:pPr lvl="8"/>
            <a:endParaRPr lang="en-US" altLang="zh-CN" sz="4300" dirty="0" smtClean="0">
              <a:solidFill>
                <a:srgbClr val="0070C0"/>
              </a:solidFill>
              <a:latin typeface="华文琥珀" pitchFamily="2" charset="-122"/>
              <a:ea typeface="华文琥珀" pitchFamily="2" charset="-122"/>
            </a:endParaRPr>
          </a:p>
          <a:p>
            <a:pPr lvl="8"/>
            <a:r>
              <a:rPr lang="zh-CN" altLang="en-US" sz="4300" dirty="0" smtClean="0">
                <a:solidFill>
                  <a:srgbClr val="0070C0"/>
                </a:solidFill>
                <a:latin typeface="华文琥珀" pitchFamily="2" charset="-122"/>
                <a:ea typeface="华文琥珀" pitchFamily="2" charset="-122"/>
              </a:rPr>
              <a:t>    谢   谢</a:t>
            </a:r>
            <a:endParaRPr lang="en-US" altLang="zh-CN" sz="4300" dirty="0" smtClean="0">
              <a:solidFill>
                <a:srgbClr val="0070C0"/>
              </a:solidFill>
              <a:latin typeface="华文琥珀" pitchFamily="2" charset="-122"/>
              <a:ea typeface="华文琥珀" pitchFamily="2" charset="-122"/>
            </a:endParaRPr>
          </a:p>
          <a:p>
            <a:pPr lvl="8">
              <a:buNone/>
            </a:pPr>
            <a:endParaRPr lang="en-US" altLang="zh-CN" sz="4300" dirty="0" smtClean="0">
              <a:solidFill>
                <a:srgbClr val="0070C0"/>
              </a:solidFill>
              <a:latin typeface="华文琥珀" pitchFamily="2" charset="-122"/>
              <a:ea typeface="华文琥珀" pitchFamily="2" charset="-122"/>
            </a:endParaRPr>
          </a:p>
          <a:p>
            <a:pPr lvl="8"/>
            <a:r>
              <a:rPr lang="zh-CN" altLang="en-US" sz="4300" dirty="0" smtClean="0">
                <a:solidFill>
                  <a:srgbClr val="0070C0"/>
                </a:solidFill>
                <a:latin typeface="+mj-ea"/>
                <a:ea typeface="+mj-ea"/>
              </a:rPr>
              <a:t>微信号：</a:t>
            </a:r>
            <a:r>
              <a:rPr lang="en-US" altLang="zh-CN" sz="4300" dirty="0" smtClean="0">
                <a:solidFill>
                  <a:srgbClr val="0070C0"/>
                </a:solidFill>
                <a:latin typeface="+mj-ea"/>
                <a:ea typeface="+mj-ea"/>
              </a:rPr>
              <a:t>18908389718</a:t>
            </a:r>
            <a:endParaRPr lang="zh-CN" altLang="en-US" sz="4300" dirty="0">
              <a:solidFill>
                <a:srgbClr val="0070C0"/>
              </a:solidFill>
              <a:latin typeface="+mj-ea"/>
              <a:ea typeface="+mj-ea"/>
            </a:endParaRPr>
          </a:p>
        </p:txBody>
      </p:sp>
      <p:sp>
        <p:nvSpPr>
          <p:cNvPr id="3" name="标题 2"/>
          <p:cNvSpPr>
            <a:spLocks noGrp="1"/>
          </p:cNvSpPr>
          <p:nvPr>
            <p:ph type="title"/>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51</a:t>
            </a:fld>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90000"/>
              </a:lnSpc>
              <a:buNone/>
            </a:pPr>
            <a:r>
              <a:rPr lang="zh-CN" altLang="en-US" sz="2800" dirty="0" smtClean="0">
                <a:latin typeface="宋体" pitchFamily="2" charset="-122"/>
              </a:rPr>
              <a:t>健康 </a:t>
            </a:r>
            <a:r>
              <a:rPr lang="en-US" altLang="zh-CN" sz="2800" dirty="0" smtClean="0">
                <a:latin typeface="宋体" pitchFamily="2" charset="-122"/>
              </a:rPr>
              <a:t>=15%</a:t>
            </a:r>
            <a:r>
              <a:rPr lang="zh-CN" altLang="en-US" sz="2800" dirty="0" smtClean="0">
                <a:latin typeface="宋体" pitchFamily="2" charset="-122"/>
              </a:rPr>
              <a:t>遗传</a:t>
            </a:r>
            <a:r>
              <a:rPr lang="en-US" altLang="zh-CN" sz="2800" dirty="0" smtClean="0">
                <a:latin typeface="宋体" pitchFamily="2" charset="-122"/>
              </a:rPr>
              <a:t>+10%</a:t>
            </a:r>
            <a:r>
              <a:rPr lang="zh-CN" altLang="en-US" sz="2800" dirty="0" smtClean="0">
                <a:latin typeface="宋体" pitchFamily="2" charset="-122"/>
              </a:rPr>
              <a:t>社会因素</a:t>
            </a:r>
            <a:r>
              <a:rPr lang="en-US" altLang="zh-CN" sz="2800" dirty="0" smtClean="0">
                <a:latin typeface="宋体" pitchFamily="2" charset="-122"/>
              </a:rPr>
              <a:t>+8%</a:t>
            </a:r>
            <a:r>
              <a:rPr lang="zh-CN" altLang="en-US" sz="2800" dirty="0" smtClean="0">
                <a:latin typeface="宋体" pitchFamily="2" charset="-122"/>
              </a:rPr>
              <a:t>医疗</a:t>
            </a:r>
            <a:r>
              <a:rPr lang="en-US" altLang="zh-CN" sz="2800" dirty="0" smtClean="0">
                <a:latin typeface="宋体" pitchFamily="2" charset="-122"/>
              </a:rPr>
              <a:t>+7%</a:t>
            </a:r>
            <a:r>
              <a:rPr lang="zh-CN" altLang="en-US" sz="2800" dirty="0" smtClean="0">
                <a:latin typeface="宋体" pitchFamily="2" charset="-122"/>
              </a:rPr>
              <a:t>气候  </a:t>
            </a:r>
          </a:p>
          <a:p>
            <a:pPr>
              <a:lnSpc>
                <a:spcPct val="90000"/>
              </a:lnSpc>
              <a:buNone/>
            </a:pPr>
            <a:r>
              <a:rPr lang="zh-CN" altLang="en-US" sz="2800" dirty="0" smtClean="0">
                <a:latin typeface="宋体" pitchFamily="2" charset="-122"/>
              </a:rPr>
              <a:t>        因素</a:t>
            </a:r>
            <a:r>
              <a:rPr lang="en-US" altLang="zh-CN" sz="2800" dirty="0" smtClean="0">
                <a:latin typeface="宋体" pitchFamily="2" charset="-122"/>
              </a:rPr>
              <a:t>+ 60%</a:t>
            </a:r>
            <a:r>
              <a:rPr lang="zh-CN" altLang="en-US" sz="2800" dirty="0" smtClean="0">
                <a:latin typeface="宋体" pitchFamily="2" charset="-122"/>
              </a:rPr>
              <a:t>生活方式</a:t>
            </a:r>
          </a:p>
          <a:p>
            <a:pPr>
              <a:lnSpc>
                <a:spcPct val="90000"/>
              </a:lnSpc>
              <a:buNone/>
            </a:pPr>
            <a:endParaRPr lang="zh-CN" altLang="en-US" sz="2800" dirty="0" smtClean="0">
              <a:latin typeface="宋体" pitchFamily="2" charset="-122"/>
            </a:endParaRPr>
          </a:p>
          <a:p>
            <a:pPr>
              <a:lnSpc>
                <a:spcPct val="90000"/>
              </a:lnSpc>
              <a:buNone/>
            </a:pPr>
            <a:endParaRPr lang="zh-CN" altLang="en-US" sz="2800" dirty="0" smtClean="0">
              <a:latin typeface="宋体" pitchFamily="2" charset="-122"/>
            </a:endParaRPr>
          </a:p>
          <a:p>
            <a:pPr>
              <a:lnSpc>
                <a:spcPct val="90000"/>
              </a:lnSpc>
              <a:buNone/>
            </a:pPr>
            <a:r>
              <a:rPr lang="zh-CN" altLang="en-US" dirty="0" smtClean="0"/>
              <a:t>    决定健康的主要因素是可能一直被你忽略的你的生活方式、行为。 </a:t>
            </a:r>
          </a:p>
        </p:txBody>
      </p:sp>
      <p:sp>
        <p:nvSpPr>
          <p:cNvPr id="3" name="标题 2"/>
          <p:cNvSpPr>
            <a:spLocks noGrp="1"/>
          </p:cNvSpPr>
          <p:nvPr>
            <p:ph type="title"/>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a:t>
            </a:fld>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207899"/>
            <a:ext cx="8229600" cy="4864307"/>
          </a:xfrm>
        </p:spPr>
        <p:txBody>
          <a:bodyPr>
            <a:normAutofit fontScale="62500" lnSpcReduction="20000"/>
          </a:bodyPr>
          <a:lstStyle/>
          <a:p>
            <a:r>
              <a:rPr lang="zh-CN" altLang="en-US" sz="3300" b="1" dirty="0" smtClean="0">
                <a:solidFill>
                  <a:srgbClr val="FF0000"/>
                </a:solidFill>
                <a:latin typeface="楷体_GB2312" pitchFamily="49" charset="-122"/>
                <a:ea typeface="楷体_GB2312" pitchFamily="49" charset="-122"/>
              </a:rPr>
              <a:t>戒烟限酒</a:t>
            </a:r>
            <a:endParaRPr lang="en-US" altLang="zh-CN" sz="3300" b="1" dirty="0" smtClean="0">
              <a:solidFill>
                <a:srgbClr val="FF0000"/>
              </a:solidFill>
              <a:latin typeface="楷体_GB2312" pitchFamily="49" charset="-122"/>
              <a:ea typeface="楷体_GB2312" pitchFamily="49" charset="-122"/>
            </a:endParaRPr>
          </a:p>
          <a:p>
            <a:r>
              <a:rPr lang="zh-CN" altLang="en-US" sz="3300" b="1" dirty="0" smtClean="0">
                <a:solidFill>
                  <a:srgbClr val="FF0000"/>
                </a:solidFill>
                <a:latin typeface="楷体_GB2312" pitchFamily="49" charset="-122"/>
                <a:ea typeface="楷体_GB2312" pitchFamily="49" charset="-122"/>
                <a:cs typeface="Times New Roman" pitchFamily="18" charset="0"/>
              </a:rPr>
              <a:t>控制体重</a:t>
            </a:r>
            <a:r>
              <a:rPr lang="zh-CN" altLang="en-US" sz="3300" b="1" dirty="0" smtClean="0">
                <a:latin typeface="楷体_GB2312" pitchFamily="49" charset="-122"/>
                <a:ea typeface="楷体_GB2312" pitchFamily="49" charset="-122"/>
                <a:cs typeface="Times New Roman" pitchFamily="18" charset="0"/>
              </a:rPr>
              <a:t> </a:t>
            </a:r>
            <a:endParaRPr lang="en-US" altLang="zh-CN" sz="3300" b="1" dirty="0" smtClean="0">
              <a:latin typeface="楷体_GB2312" pitchFamily="49" charset="-122"/>
              <a:ea typeface="楷体_GB2312" pitchFamily="49" charset="-122"/>
              <a:cs typeface="Times New Roman" pitchFamily="18" charset="0"/>
            </a:endParaRPr>
          </a:p>
          <a:p>
            <a:r>
              <a:rPr lang="zh-CN" altLang="en-US" sz="3300" b="1" dirty="0" smtClean="0">
                <a:solidFill>
                  <a:srgbClr val="FF0000"/>
                </a:solidFill>
                <a:latin typeface="楷体_GB2312" pitchFamily="49" charset="-122"/>
                <a:ea typeface="楷体_GB2312" pitchFamily="49" charset="-122"/>
              </a:rPr>
              <a:t>科学膳食</a:t>
            </a:r>
            <a:endParaRPr lang="en-US" altLang="zh-CN" sz="3300" b="1" dirty="0" smtClean="0">
              <a:solidFill>
                <a:srgbClr val="FF0000"/>
              </a:solidFill>
              <a:latin typeface="楷体_GB2312" pitchFamily="49" charset="-122"/>
              <a:ea typeface="楷体_GB2312" pitchFamily="49" charset="-122"/>
            </a:endParaRPr>
          </a:p>
          <a:p>
            <a:pPr>
              <a:buNone/>
            </a:pPr>
            <a:r>
              <a:rPr lang="zh-CN" altLang="en-US" sz="2600" dirty="0" smtClean="0">
                <a:latin typeface="楷体_GB2312" pitchFamily="49" charset="-122"/>
                <a:ea typeface="楷体_GB2312" pitchFamily="49" charset="-122"/>
              </a:rPr>
              <a:t>    食物多样化</a:t>
            </a:r>
          </a:p>
          <a:p>
            <a:pPr>
              <a:lnSpc>
                <a:spcPct val="80000"/>
              </a:lnSpc>
              <a:buFont typeface="Wingdings" pitchFamily="2" charset="2"/>
              <a:buNone/>
            </a:pPr>
            <a:r>
              <a:rPr lang="zh-CN" altLang="en-US" sz="2600" dirty="0" smtClean="0">
                <a:latin typeface="楷体_GB2312" pitchFamily="49" charset="-122"/>
                <a:ea typeface="楷体_GB2312" pitchFamily="49" charset="-122"/>
              </a:rPr>
              <a:t>    控制总能量</a:t>
            </a:r>
            <a:endParaRPr lang="en-US" altLang="zh-CN" sz="2600" dirty="0" smtClean="0">
              <a:latin typeface="楷体_GB2312" pitchFamily="49" charset="-122"/>
              <a:ea typeface="楷体_GB2312" pitchFamily="49" charset="-122"/>
            </a:endParaRPr>
          </a:p>
          <a:p>
            <a:pPr>
              <a:lnSpc>
                <a:spcPct val="80000"/>
              </a:lnSpc>
              <a:buFont typeface="Wingdings" pitchFamily="2" charset="2"/>
              <a:buNone/>
            </a:pPr>
            <a:r>
              <a:rPr lang="zh-CN" altLang="en-US" sz="2600" dirty="0" smtClean="0">
                <a:latin typeface="楷体_GB2312" pitchFamily="49" charset="-122"/>
                <a:ea typeface="楷体_GB2312" pitchFamily="49" charset="-122"/>
              </a:rPr>
              <a:t>    纠正不良饮食习惯</a:t>
            </a:r>
          </a:p>
          <a:p>
            <a:pPr>
              <a:lnSpc>
                <a:spcPct val="80000"/>
              </a:lnSpc>
              <a:buFont typeface="Wingdings" pitchFamily="2" charset="2"/>
              <a:buNone/>
            </a:pPr>
            <a:r>
              <a:rPr lang="en-US" altLang="zh-CN" sz="2600" dirty="0" smtClean="0">
                <a:latin typeface="楷体_GB2312" pitchFamily="49" charset="-122"/>
                <a:ea typeface="楷体_GB2312" pitchFamily="49" charset="-122"/>
              </a:rPr>
              <a:t>   1.</a:t>
            </a:r>
            <a:r>
              <a:rPr lang="zh-CN" altLang="en-US" sz="2600" dirty="0" smtClean="0">
                <a:latin typeface="楷体_GB2312" pitchFamily="49" charset="-122"/>
                <a:ea typeface="楷体_GB2312" pitchFamily="49" charset="-122"/>
              </a:rPr>
              <a:t>营养食品卫生学知识</a:t>
            </a:r>
          </a:p>
          <a:p>
            <a:pPr>
              <a:lnSpc>
                <a:spcPct val="80000"/>
              </a:lnSpc>
              <a:buFont typeface="Wingdings" pitchFamily="2" charset="2"/>
              <a:buNone/>
            </a:pPr>
            <a:r>
              <a:rPr lang="en-US" altLang="zh-CN" sz="2600" dirty="0" smtClean="0">
                <a:latin typeface="楷体_GB2312" pitchFamily="49" charset="-122"/>
                <a:ea typeface="楷体_GB2312" pitchFamily="49" charset="-122"/>
              </a:rPr>
              <a:t>   2.</a:t>
            </a:r>
            <a:r>
              <a:rPr lang="zh-CN" altLang="en-US" sz="2600" dirty="0" smtClean="0">
                <a:latin typeface="楷体_GB2312" pitchFamily="49" charset="-122"/>
                <a:ea typeface="楷体_GB2312" pitchFamily="49" charset="-122"/>
              </a:rPr>
              <a:t>吃什么和怎么吃</a:t>
            </a:r>
          </a:p>
          <a:p>
            <a:pPr>
              <a:lnSpc>
                <a:spcPct val="80000"/>
              </a:lnSpc>
              <a:buFont typeface="Wingdings" pitchFamily="2" charset="2"/>
              <a:buNone/>
            </a:pPr>
            <a:r>
              <a:rPr lang="en-US" altLang="zh-CN" sz="2600" dirty="0" smtClean="0">
                <a:latin typeface="楷体_GB2312" pitchFamily="49" charset="-122"/>
                <a:ea typeface="楷体_GB2312" pitchFamily="49" charset="-122"/>
              </a:rPr>
              <a:t>   3.</a:t>
            </a:r>
            <a:r>
              <a:rPr lang="zh-CN" altLang="en-US" sz="2600" dirty="0" smtClean="0">
                <a:latin typeface="楷体_GB2312" pitchFamily="49" charset="-122"/>
                <a:ea typeface="楷体_GB2312" pitchFamily="49" charset="-122"/>
              </a:rPr>
              <a:t>辩证的应用</a:t>
            </a:r>
          </a:p>
          <a:p>
            <a:pPr>
              <a:lnSpc>
                <a:spcPct val="80000"/>
              </a:lnSpc>
            </a:pPr>
            <a:r>
              <a:rPr lang="zh-CN" altLang="en-US" sz="3200" b="1" dirty="0" smtClean="0">
                <a:solidFill>
                  <a:srgbClr val="FF0000"/>
                </a:solidFill>
                <a:latin typeface="楷体_GB2312" pitchFamily="49" charset="-122"/>
                <a:ea typeface="楷体_GB2312" pitchFamily="49" charset="-122"/>
              </a:rPr>
              <a:t>适当的运动</a:t>
            </a:r>
            <a:endParaRPr lang="en-US" altLang="zh-CN" sz="3200" b="1" dirty="0" smtClean="0">
              <a:solidFill>
                <a:srgbClr val="FF0000"/>
              </a:solidFill>
              <a:latin typeface="楷体_GB2312" pitchFamily="49" charset="-122"/>
              <a:ea typeface="楷体_GB2312" pitchFamily="49" charset="-122"/>
            </a:endParaRPr>
          </a:p>
          <a:p>
            <a:pPr>
              <a:lnSpc>
                <a:spcPct val="80000"/>
              </a:lnSpc>
              <a:buNone/>
            </a:pPr>
            <a:r>
              <a:rPr lang="zh-CN" altLang="en-US" sz="2900" dirty="0" smtClean="0">
                <a:latin typeface="楷体_GB2312" pitchFamily="49" charset="-122"/>
                <a:ea typeface="楷体_GB2312" pitchFamily="49" charset="-122"/>
                <a:cs typeface="Times New Roman" pitchFamily="18" charset="0"/>
              </a:rPr>
              <a:t>   坚持日常持续的、适当的体育锻炼</a:t>
            </a:r>
          </a:p>
          <a:p>
            <a:pPr>
              <a:lnSpc>
                <a:spcPct val="80000"/>
              </a:lnSpc>
              <a:buNone/>
            </a:pPr>
            <a:r>
              <a:rPr lang="zh-CN" altLang="en-US" sz="2900" dirty="0" smtClean="0">
                <a:latin typeface="楷体_GB2312" pitchFamily="49" charset="-122"/>
                <a:ea typeface="楷体_GB2312" pitchFamily="49" charset="-122"/>
                <a:cs typeface="Times New Roman" pitchFamily="18" charset="0"/>
              </a:rPr>
              <a:t>   目标、方案、多样化</a:t>
            </a:r>
            <a:endParaRPr lang="zh-CN" altLang="en-US" sz="2900" dirty="0" smtClean="0">
              <a:latin typeface="楷体_GB2312" pitchFamily="49" charset="-122"/>
              <a:ea typeface="楷体_GB2312" pitchFamily="49" charset="-122"/>
            </a:endParaRPr>
          </a:p>
          <a:p>
            <a:r>
              <a:rPr lang="zh-CN" altLang="en-US" sz="3200" b="1" dirty="0" smtClean="0">
                <a:solidFill>
                  <a:srgbClr val="FF0000"/>
                </a:solidFill>
                <a:latin typeface="楷体_GB2312" pitchFamily="49" charset="-122"/>
                <a:ea typeface="楷体_GB2312" pitchFamily="49" charset="-122"/>
                <a:cs typeface="Times New Roman" pitchFamily="18" charset="0"/>
              </a:rPr>
              <a:t>规律的生活，充足的睡眠 </a:t>
            </a:r>
          </a:p>
          <a:p>
            <a:pPr>
              <a:buFont typeface="Wingdings" pitchFamily="2" charset="2"/>
              <a:buNone/>
            </a:pPr>
            <a:r>
              <a:rPr lang="zh-CN" altLang="en-US" sz="3200" dirty="0" smtClean="0">
                <a:latin typeface="楷体_GB2312" pitchFamily="49" charset="-122"/>
                <a:ea typeface="楷体_GB2312" pitchFamily="49" charset="-122"/>
                <a:cs typeface="Times New Roman" pitchFamily="18" charset="0"/>
              </a:rPr>
              <a:t>   每天</a:t>
            </a:r>
            <a:r>
              <a:rPr lang="en-US" altLang="zh-CN" sz="3200" dirty="0" smtClean="0">
                <a:latin typeface="楷体_GB2312" pitchFamily="49" charset="-122"/>
                <a:ea typeface="楷体_GB2312" pitchFamily="49" charset="-122"/>
                <a:cs typeface="Times New Roman" pitchFamily="18" charset="0"/>
              </a:rPr>
              <a:t>6-8</a:t>
            </a:r>
            <a:r>
              <a:rPr lang="zh-CN" altLang="en-US" sz="3200" dirty="0" smtClean="0">
                <a:latin typeface="楷体_GB2312" pitchFamily="49" charset="-122"/>
                <a:ea typeface="楷体_GB2312" pitchFamily="49" charset="-122"/>
                <a:cs typeface="Times New Roman" pitchFamily="18" charset="0"/>
              </a:rPr>
              <a:t>小时 </a:t>
            </a:r>
          </a:p>
          <a:p>
            <a:r>
              <a:rPr lang="zh-CN" altLang="en-US" sz="3200" b="1" dirty="0" smtClean="0">
                <a:solidFill>
                  <a:srgbClr val="FF0000"/>
                </a:solidFill>
                <a:latin typeface="楷体_GB2312" pitchFamily="49" charset="-122"/>
                <a:ea typeface="楷体_GB2312" pitchFamily="49" charset="-122"/>
                <a:cs typeface="Times New Roman" pitchFamily="18" charset="0"/>
              </a:rPr>
              <a:t>良好的心理状态</a:t>
            </a:r>
          </a:p>
          <a:p>
            <a:pPr>
              <a:buFont typeface="Wingdings" pitchFamily="2" charset="2"/>
              <a:buNone/>
            </a:pPr>
            <a:r>
              <a:rPr lang="zh-CN" altLang="en-US" sz="3200" dirty="0" smtClean="0">
                <a:latin typeface="楷体_GB2312" pitchFamily="49" charset="-122"/>
                <a:ea typeface="楷体_GB2312" pitchFamily="49" charset="-122"/>
                <a:cs typeface="Times New Roman" pitchFamily="18" charset="0"/>
              </a:rPr>
              <a:t>   积极乐观的心态</a:t>
            </a:r>
            <a:br>
              <a:rPr lang="zh-CN" altLang="en-US" sz="3200" dirty="0" smtClean="0">
                <a:latin typeface="楷体_GB2312" pitchFamily="49" charset="-122"/>
                <a:ea typeface="楷体_GB2312" pitchFamily="49" charset="-122"/>
                <a:cs typeface="Times New Roman" pitchFamily="18" charset="0"/>
              </a:rPr>
            </a:br>
            <a:r>
              <a:rPr lang="zh-CN" altLang="en-US" sz="3200" dirty="0" smtClean="0">
                <a:latin typeface="楷体_GB2312" pitchFamily="49" charset="-122"/>
                <a:ea typeface="楷体_GB2312" pitchFamily="49" charset="-122"/>
                <a:cs typeface="Times New Roman" pitchFamily="18" charset="0"/>
              </a:rPr>
              <a:t> 百岁之道：心宽，体勤</a:t>
            </a:r>
          </a:p>
          <a:p>
            <a:pPr>
              <a:lnSpc>
                <a:spcPct val="80000"/>
              </a:lnSpc>
            </a:pPr>
            <a:endParaRPr lang="en-US" altLang="zh-CN" sz="3200" b="1" dirty="0" smtClean="0">
              <a:solidFill>
                <a:srgbClr val="FF0000"/>
              </a:solidFill>
              <a:latin typeface="楷体_GB2312" pitchFamily="49" charset="-122"/>
              <a:ea typeface="楷体_GB2312" pitchFamily="49" charset="-122"/>
            </a:endParaRPr>
          </a:p>
          <a:p>
            <a:pPr>
              <a:lnSpc>
                <a:spcPct val="80000"/>
              </a:lnSpc>
              <a:buFont typeface="Wingdings" pitchFamily="2" charset="2"/>
              <a:buNone/>
            </a:pPr>
            <a:r>
              <a:rPr lang="zh-CN" altLang="en-US" sz="2400" dirty="0" smtClean="0">
                <a:latin typeface="楷体_GB2312" pitchFamily="49" charset="-122"/>
                <a:ea typeface="楷体_GB2312" pitchFamily="49" charset="-122"/>
              </a:rPr>
              <a:t>   </a:t>
            </a:r>
            <a:endParaRPr lang="zh-CN" altLang="en-US" dirty="0"/>
          </a:p>
        </p:txBody>
      </p:sp>
      <p:sp>
        <p:nvSpPr>
          <p:cNvPr id="3" name="标题 2"/>
          <p:cNvSpPr>
            <a:spLocks noGrp="1"/>
          </p:cNvSpPr>
          <p:nvPr>
            <p:ph type="title"/>
          </p:nvPr>
        </p:nvSpPr>
        <p:spPr>
          <a:xfrm>
            <a:off x="428596" y="142852"/>
            <a:ext cx="8229600" cy="1143000"/>
          </a:xfrm>
        </p:spPr>
        <p:txBody>
          <a:bodyPr>
            <a:normAutofit/>
          </a:bodyPr>
          <a:lstStyle/>
          <a:p>
            <a:r>
              <a:rPr lang="zh-CN" altLang="en-US" sz="3200" b="0" dirty="0" smtClean="0">
                <a:latin typeface="华文行楷" pitchFamily="2" charset="-122"/>
                <a:ea typeface="华文行楷" pitchFamily="2" charset="-122"/>
              </a:rPr>
              <a:t>健康的生活方式</a:t>
            </a:r>
            <a:endParaRPr lang="zh-CN" altLang="en-US" sz="3200" b="0" dirty="0">
              <a:latin typeface="华文行楷" pitchFamily="2" charset="-122"/>
              <a:ea typeface="华文行楷" pitchFamily="2" charset="-122"/>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7</a:t>
            </a:fld>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785794"/>
            <a:ext cx="8229600" cy="4525963"/>
          </a:xfrm>
        </p:spPr>
        <p:txBody>
          <a:bodyPr/>
          <a:lstStyle/>
          <a:p>
            <a:pPr>
              <a:buNone/>
            </a:pPr>
            <a:r>
              <a:rPr lang="zh-CN" altLang="en-US" sz="3200" dirty="0" smtClean="0">
                <a:latin typeface="楷体_GB2312" pitchFamily="49" charset="-122"/>
                <a:ea typeface="楷体_GB2312" pitchFamily="49" charset="-122"/>
                <a:cs typeface="Times New Roman" pitchFamily="18" charset="0"/>
              </a:rPr>
              <a:t> </a:t>
            </a:r>
          </a:p>
          <a:p>
            <a:pPr>
              <a:buFont typeface="Wingdings" pitchFamily="2" charset="2"/>
              <a:buNone/>
            </a:pPr>
            <a:endParaRPr lang="zh-CN" altLang="en-US" sz="2400" b="1" dirty="0" smtClean="0">
              <a:latin typeface="楷体_GB2312" pitchFamily="49" charset="-122"/>
              <a:ea typeface="楷体_GB2312" pitchFamily="49" charset="-122"/>
              <a:cs typeface="Times New Roman" pitchFamily="18" charset="0"/>
            </a:endParaRPr>
          </a:p>
          <a:p>
            <a:pPr>
              <a:buFont typeface="Wingdings" pitchFamily="2" charset="2"/>
              <a:buNone/>
            </a:pPr>
            <a:r>
              <a:rPr lang="zh-CN" altLang="en-US" sz="2400" b="1" dirty="0" smtClean="0">
                <a:latin typeface="楷体_GB2312" pitchFamily="49" charset="-122"/>
                <a:ea typeface="楷体_GB2312" pitchFamily="49" charset="-122"/>
                <a:cs typeface="Times New Roman" pitchFamily="18" charset="0"/>
              </a:rPr>
              <a:t>  </a:t>
            </a:r>
            <a:r>
              <a:rPr lang="en-US" altLang="zh-CN" sz="2400" b="1" dirty="0" smtClean="0">
                <a:latin typeface="楷体_GB2312" pitchFamily="49" charset="-122"/>
                <a:ea typeface="楷体_GB2312" pitchFamily="49" charset="-122"/>
                <a:cs typeface="Times New Roman" pitchFamily="18" charset="0"/>
              </a:rPr>
              <a:t>BMI=</a:t>
            </a:r>
            <a:r>
              <a:rPr lang="zh-CN" altLang="en-US" sz="2400" b="1" dirty="0" smtClean="0">
                <a:latin typeface="楷体_GB2312" pitchFamily="49" charset="-122"/>
                <a:ea typeface="楷体_GB2312" pitchFamily="49" charset="-122"/>
                <a:cs typeface="Times New Roman" pitchFamily="18" charset="0"/>
              </a:rPr>
              <a:t>体重（千克）/身高（米）的平方。</a:t>
            </a:r>
            <a:endParaRPr lang="en-US" altLang="zh-CN" sz="2400" b="1" dirty="0" smtClean="0">
              <a:latin typeface="楷体_GB2312" pitchFamily="49" charset="-122"/>
              <a:ea typeface="楷体_GB2312" pitchFamily="49" charset="-122"/>
              <a:cs typeface="Times New Roman" pitchFamily="18" charset="0"/>
            </a:endParaRPr>
          </a:p>
          <a:p>
            <a:pPr>
              <a:buFont typeface="Wingdings" pitchFamily="2" charset="2"/>
              <a:buNone/>
            </a:pPr>
            <a:r>
              <a:rPr lang="zh-CN" altLang="en-US" sz="2400" b="1" dirty="0" smtClean="0">
                <a:latin typeface="楷体_GB2312" pitchFamily="49" charset="-122"/>
                <a:ea typeface="楷体_GB2312" pitchFamily="49" charset="-122"/>
                <a:cs typeface="Times New Roman" pitchFamily="18" charset="0"/>
              </a:rPr>
              <a:t> </a:t>
            </a:r>
            <a:br>
              <a:rPr lang="zh-CN" altLang="en-US" sz="2400" b="1" dirty="0" smtClean="0">
                <a:latin typeface="楷体_GB2312" pitchFamily="49" charset="-122"/>
                <a:ea typeface="楷体_GB2312" pitchFamily="49" charset="-122"/>
                <a:cs typeface="Times New Roman" pitchFamily="18" charset="0"/>
              </a:rPr>
            </a:br>
            <a:r>
              <a:rPr lang="zh-CN" altLang="en-US" sz="2400" b="1" dirty="0" smtClean="0">
                <a:latin typeface="楷体_GB2312" pitchFamily="49" charset="-122"/>
                <a:ea typeface="楷体_GB2312" pitchFamily="49" charset="-122"/>
                <a:cs typeface="Times New Roman" pitchFamily="18" charset="0"/>
              </a:rPr>
              <a:t> </a:t>
            </a:r>
            <a:r>
              <a:rPr lang="en-US" altLang="zh-CN" sz="2400" b="1" dirty="0" smtClean="0">
                <a:latin typeface="楷体_GB2312" pitchFamily="49" charset="-122"/>
                <a:ea typeface="楷体_GB2312" pitchFamily="49" charset="-122"/>
                <a:cs typeface="Times New Roman" pitchFamily="18" charset="0"/>
              </a:rPr>
              <a:t>BMI &lt;18，</a:t>
            </a:r>
            <a:r>
              <a:rPr lang="zh-CN" altLang="en-US" sz="2400" b="1" dirty="0" smtClean="0">
                <a:latin typeface="楷体_GB2312" pitchFamily="49" charset="-122"/>
                <a:ea typeface="楷体_GB2312" pitchFamily="49" charset="-122"/>
                <a:cs typeface="Times New Roman" pitchFamily="18" charset="0"/>
              </a:rPr>
              <a:t>体重不足；</a:t>
            </a:r>
            <a:br>
              <a:rPr lang="zh-CN" altLang="en-US" sz="2400" b="1" dirty="0" smtClean="0">
                <a:latin typeface="楷体_GB2312" pitchFamily="49" charset="-122"/>
                <a:ea typeface="楷体_GB2312" pitchFamily="49" charset="-122"/>
                <a:cs typeface="Times New Roman" pitchFamily="18" charset="0"/>
              </a:rPr>
            </a:br>
            <a:r>
              <a:rPr lang="zh-CN" altLang="en-US" sz="2400" b="1" dirty="0" smtClean="0">
                <a:latin typeface="楷体_GB2312" pitchFamily="49" charset="-122"/>
                <a:ea typeface="楷体_GB2312" pitchFamily="49" charset="-122"/>
                <a:cs typeface="Times New Roman" pitchFamily="18" charset="0"/>
              </a:rPr>
              <a:t> </a:t>
            </a:r>
            <a:r>
              <a:rPr lang="en-US" altLang="zh-CN" sz="2400" b="1" dirty="0" smtClean="0">
                <a:latin typeface="楷体_GB2312" pitchFamily="49" charset="-122"/>
                <a:ea typeface="楷体_GB2312" pitchFamily="49" charset="-122"/>
                <a:cs typeface="Times New Roman" pitchFamily="18" charset="0"/>
              </a:rPr>
              <a:t>BMI ≥24，</a:t>
            </a:r>
            <a:r>
              <a:rPr lang="zh-CN" altLang="en-US" sz="2400" b="1" dirty="0" smtClean="0">
                <a:latin typeface="楷体_GB2312" pitchFamily="49" charset="-122"/>
                <a:ea typeface="楷体_GB2312" pitchFamily="49" charset="-122"/>
                <a:cs typeface="Times New Roman" pitchFamily="18" charset="0"/>
              </a:rPr>
              <a:t>超重；</a:t>
            </a:r>
            <a:br>
              <a:rPr lang="zh-CN" altLang="en-US" sz="2400" b="1" dirty="0" smtClean="0">
                <a:latin typeface="楷体_GB2312" pitchFamily="49" charset="-122"/>
                <a:ea typeface="楷体_GB2312" pitchFamily="49" charset="-122"/>
                <a:cs typeface="Times New Roman" pitchFamily="18" charset="0"/>
              </a:rPr>
            </a:br>
            <a:r>
              <a:rPr lang="zh-CN" altLang="en-US" sz="2400" b="1" dirty="0" smtClean="0">
                <a:latin typeface="楷体_GB2312" pitchFamily="49" charset="-122"/>
                <a:ea typeface="楷体_GB2312" pitchFamily="49" charset="-122"/>
                <a:cs typeface="Times New Roman" pitchFamily="18" charset="0"/>
              </a:rPr>
              <a:t> </a:t>
            </a:r>
            <a:r>
              <a:rPr lang="en-US" altLang="zh-CN" sz="2400" b="1" dirty="0" smtClean="0">
                <a:latin typeface="楷体_GB2312" pitchFamily="49" charset="-122"/>
                <a:ea typeface="楷体_GB2312" pitchFamily="49" charset="-122"/>
                <a:cs typeface="Times New Roman" pitchFamily="18" charset="0"/>
              </a:rPr>
              <a:t>BMI ≥ 28，</a:t>
            </a:r>
            <a:r>
              <a:rPr lang="zh-CN" altLang="en-US" sz="2400" b="1" dirty="0" smtClean="0">
                <a:latin typeface="楷体_GB2312" pitchFamily="49" charset="-122"/>
                <a:ea typeface="楷体_GB2312" pitchFamily="49" charset="-122"/>
                <a:cs typeface="Times New Roman" pitchFamily="18" charset="0"/>
              </a:rPr>
              <a:t>肥胖；</a:t>
            </a:r>
            <a:br>
              <a:rPr lang="zh-CN" altLang="en-US" sz="2400" b="1" dirty="0" smtClean="0">
                <a:latin typeface="楷体_GB2312" pitchFamily="49" charset="-122"/>
                <a:ea typeface="楷体_GB2312" pitchFamily="49" charset="-122"/>
                <a:cs typeface="Times New Roman" pitchFamily="18" charset="0"/>
              </a:rPr>
            </a:br>
            <a:r>
              <a:rPr lang="zh-CN" altLang="en-US" sz="2400" b="1" dirty="0" smtClean="0">
                <a:latin typeface="楷体_GB2312" pitchFamily="49" charset="-122"/>
                <a:ea typeface="楷体_GB2312" pitchFamily="49" charset="-122"/>
                <a:cs typeface="Times New Roman" pitchFamily="18" charset="0"/>
              </a:rPr>
              <a:t> </a:t>
            </a:r>
            <a:r>
              <a:rPr lang="en-US" altLang="zh-CN" sz="2400" b="1" dirty="0" smtClean="0">
                <a:latin typeface="楷体_GB2312" pitchFamily="49" charset="-122"/>
                <a:ea typeface="楷体_GB2312" pitchFamily="49" charset="-122"/>
                <a:cs typeface="Times New Roman" pitchFamily="18" charset="0"/>
              </a:rPr>
              <a:t>BMI&gt;30，</a:t>
            </a:r>
            <a:r>
              <a:rPr lang="zh-CN" altLang="en-US" sz="2400" b="1" dirty="0" smtClean="0">
                <a:latin typeface="楷体_GB2312" pitchFamily="49" charset="-122"/>
                <a:ea typeface="楷体_GB2312" pitchFamily="49" charset="-122"/>
                <a:cs typeface="Times New Roman" pitchFamily="18" charset="0"/>
              </a:rPr>
              <a:t>严重肥胖；</a:t>
            </a:r>
          </a:p>
          <a:p>
            <a:pPr>
              <a:buFont typeface="Wingdings" pitchFamily="2" charset="2"/>
              <a:buNone/>
            </a:pPr>
            <a:r>
              <a:rPr lang="en-US" altLang="zh-CN" sz="2400" b="1" dirty="0" smtClean="0">
                <a:latin typeface="楷体_GB2312" pitchFamily="49" charset="-122"/>
                <a:ea typeface="楷体_GB2312" pitchFamily="49" charset="-122"/>
                <a:cs typeface="Times New Roman" pitchFamily="18" charset="0"/>
              </a:rPr>
              <a:t>   BMI 20-22，</a:t>
            </a:r>
            <a:r>
              <a:rPr lang="zh-CN" altLang="en-US" sz="2400" b="1" dirty="0" smtClean="0">
                <a:latin typeface="楷体_GB2312" pitchFamily="49" charset="-122"/>
                <a:ea typeface="楷体_GB2312" pitchFamily="49" charset="-122"/>
                <a:cs typeface="Times New Roman" pitchFamily="18" charset="0"/>
              </a:rPr>
              <a:t>理想体重。</a:t>
            </a:r>
            <a:endParaRPr lang="zh-CN" altLang="en-US" dirty="0"/>
          </a:p>
        </p:txBody>
      </p:sp>
      <p:sp>
        <p:nvSpPr>
          <p:cNvPr id="3" name="标题 2"/>
          <p:cNvSpPr>
            <a:spLocks noGrp="1"/>
          </p:cNvSpPr>
          <p:nvPr>
            <p:ph type="title"/>
          </p:nvPr>
        </p:nvSpPr>
        <p:spPr/>
        <p:txBody>
          <a:bodyPr>
            <a:normAutofit/>
          </a:bodyPr>
          <a:lstStyle/>
          <a:p>
            <a:r>
              <a:rPr lang="zh-CN" altLang="en-US" sz="3600" dirty="0" smtClean="0">
                <a:latin typeface="楷体_GB2312" pitchFamily="49" charset="-122"/>
                <a:ea typeface="楷体_GB2312" pitchFamily="49" charset="-122"/>
                <a:cs typeface="Times New Roman" pitchFamily="18" charset="0"/>
              </a:rPr>
              <a:t>体质指数（</a:t>
            </a:r>
            <a:r>
              <a:rPr lang="en-US" altLang="zh-CN" sz="3600" dirty="0" smtClean="0">
                <a:latin typeface="楷体_GB2312" pitchFamily="49" charset="-122"/>
                <a:ea typeface="楷体_GB2312" pitchFamily="49" charset="-122"/>
                <a:cs typeface="Times New Roman" pitchFamily="18" charset="0"/>
              </a:rPr>
              <a:t>BMI）</a:t>
            </a:r>
            <a:endParaRPr lang="zh-CN" altLang="en-US" sz="36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8</a:t>
            </a:fld>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400" dirty="0" smtClean="0"/>
              <a:t>腰臀比（</a:t>
            </a:r>
            <a:r>
              <a:rPr lang="en-US" altLang="zh-CN" sz="2400" dirty="0" smtClean="0"/>
              <a:t>WHR</a:t>
            </a:r>
            <a:r>
              <a:rPr lang="zh-CN" altLang="en-US" sz="2400" dirty="0" smtClean="0"/>
              <a:t>）</a:t>
            </a:r>
            <a:r>
              <a:rPr lang="zh-CN" altLang="en-US" sz="2400" b="1" dirty="0" smtClean="0">
                <a:latin typeface="楷体_GB2312" pitchFamily="49" charset="-122"/>
                <a:ea typeface="楷体_GB2312" pitchFamily="49" charset="-122"/>
              </a:rPr>
              <a:t>男性</a:t>
            </a:r>
            <a:r>
              <a:rPr lang="en-US" altLang="zh-CN" sz="2400" b="1" dirty="0" smtClean="0">
                <a:latin typeface="楷体_GB2312" pitchFamily="49" charset="-122"/>
                <a:ea typeface="楷体_GB2312" pitchFamily="49" charset="-122"/>
              </a:rPr>
              <a:t>&gt;1.0,</a:t>
            </a:r>
            <a:r>
              <a:rPr lang="zh-CN" altLang="en-US" sz="2400" b="1" dirty="0" smtClean="0">
                <a:latin typeface="楷体_GB2312" pitchFamily="49" charset="-122"/>
                <a:ea typeface="楷体_GB2312" pitchFamily="49" charset="-122"/>
              </a:rPr>
              <a:t>女性</a:t>
            </a:r>
            <a:r>
              <a:rPr lang="en-US" altLang="zh-CN" sz="2400" b="1" dirty="0" smtClean="0">
                <a:latin typeface="楷体_GB2312" pitchFamily="49" charset="-122"/>
                <a:ea typeface="楷体_GB2312" pitchFamily="49" charset="-122"/>
              </a:rPr>
              <a:t>&gt;0.9  </a:t>
            </a:r>
          </a:p>
          <a:p>
            <a:pPr>
              <a:buFont typeface="Wingdings" pitchFamily="2" charset="2"/>
              <a:buNone/>
            </a:pPr>
            <a:r>
              <a:rPr lang="zh-CN" altLang="en-US" sz="2400" b="1" dirty="0" smtClean="0">
                <a:latin typeface="楷体_GB2312" pitchFamily="49" charset="-122"/>
                <a:ea typeface="楷体_GB2312" pitchFamily="49" charset="-122"/>
              </a:rPr>
              <a:t>       为中心性肥胖（或腹型肥胖）</a:t>
            </a:r>
          </a:p>
          <a:p>
            <a:pPr>
              <a:buFont typeface="Wingdings" pitchFamily="2" charset="2"/>
              <a:buNone/>
            </a:pPr>
            <a:endParaRPr lang="zh-CN" altLang="en-US" sz="2400" b="1" dirty="0" smtClean="0">
              <a:latin typeface="楷体_GB2312" pitchFamily="49" charset="-122"/>
              <a:ea typeface="楷体_GB2312" pitchFamily="49" charset="-122"/>
            </a:endParaRPr>
          </a:p>
          <a:p>
            <a:r>
              <a:rPr lang="zh-CN" altLang="en-US" sz="2400" b="1" dirty="0" smtClean="0">
                <a:latin typeface="楷体_GB2312" pitchFamily="49" charset="-122"/>
                <a:ea typeface="楷体_GB2312" pitchFamily="49" charset="-122"/>
              </a:rPr>
              <a:t>或腰围男性≥</a:t>
            </a:r>
            <a:r>
              <a:rPr lang="en-US" altLang="zh-CN" sz="2400" b="1" dirty="0" smtClean="0">
                <a:latin typeface="楷体_GB2312" pitchFamily="49" charset="-122"/>
                <a:ea typeface="楷体_GB2312" pitchFamily="49" charset="-122"/>
              </a:rPr>
              <a:t>102cm</a:t>
            </a:r>
            <a:r>
              <a:rPr lang="zh-CN" altLang="en-US" sz="2400" b="1" dirty="0" smtClean="0">
                <a:latin typeface="楷体_GB2312" pitchFamily="49" charset="-122"/>
                <a:ea typeface="楷体_GB2312" pitchFamily="49" charset="-122"/>
              </a:rPr>
              <a:t>，女性≥</a:t>
            </a:r>
            <a:r>
              <a:rPr lang="en-US" altLang="zh-CN" sz="2400" b="1" dirty="0" smtClean="0">
                <a:latin typeface="楷体_GB2312" pitchFamily="49" charset="-122"/>
                <a:ea typeface="楷体_GB2312" pitchFamily="49" charset="-122"/>
              </a:rPr>
              <a:t>88 cm</a:t>
            </a:r>
            <a:r>
              <a:rPr lang="zh-CN" altLang="en-US" sz="2400" b="1" dirty="0" smtClean="0">
                <a:latin typeface="楷体_GB2312" pitchFamily="49" charset="-122"/>
                <a:ea typeface="楷体_GB2312" pitchFamily="49" charset="-122"/>
              </a:rPr>
              <a:t>。</a:t>
            </a:r>
          </a:p>
          <a:p>
            <a:pPr>
              <a:buFont typeface="Wingdings" pitchFamily="2" charset="2"/>
              <a:buNone/>
            </a:pPr>
            <a:endParaRPr lang="zh-CN" altLang="en-US" sz="2400" b="1" dirty="0" smtClean="0">
              <a:latin typeface="楷体_GB2312" pitchFamily="49" charset="-122"/>
              <a:ea typeface="楷体_GB2312" pitchFamily="49" charset="-122"/>
            </a:endParaRPr>
          </a:p>
          <a:p>
            <a:r>
              <a:rPr lang="zh-CN" altLang="en-US" sz="2400" b="1" dirty="0" smtClean="0">
                <a:latin typeface="楷体_GB2312" pitchFamily="49" charset="-122"/>
                <a:ea typeface="楷体_GB2312" pitchFamily="49" charset="-122"/>
              </a:rPr>
              <a:t>肥胖程度可以体重指数</a:t>
            </a:r>
            <a:r>
              <a:rPr lang="en-US" altLang="zh-CN" sz="2400" b="1" dirty="0" smtClean="0">
                <a:latin typeface="楷体_GB2312" pitchFamily="49" charset="-122"/>
                <a:ea typeface="楷体_GB2312" pitchFamily="49" charset="-122"/>
              </a:rPr>
              <a:t>(</a:t>
            </a:r>
            <a:r>
              <a:rPr lang="en-US" altLang="zh-CN" sz="2400" b="1" dirty="0" err="1" smtClean="0">
                <a:latin typeface="楷体_GB2312" pitchFamily="49" charset="-122"/>
                <a:ea typeface="楷体_GB2312" pitchFamily="49" charset="-122"/>
              </a:rPr>
              <a:t>BMl</a:t>
            </a:r>
            <a:r>
              <a:rPr lang="en-US" altLang="zh-CN" sz="2400" b="1" dirty="0" smtClean="0">
                <a:latin typeface="楷体_GB2312" pitchFamily="49" charset="-122"/>
                <a:ea typeface="楷体_GB2312" pitchFamily="49" charset="-122"/>
              </a:rPr>
              <a:t>)</a:t>
            </a:r>
            <a:r>
              <a:rPr lang="zh-CN" altLang="en-US" sz="2400" b="1" dirty="0" smtClean="0">
                <a:latin typeface="楷体_GB2312" pitchFamily="49" charset="-122"/>
                <a:ea typeface="楷体_GB2312" pitchFamily="49" charset="-122"/>
              </a:rPr>
              <a:t>判别，但内脏脂肪堆积更具病理意义。</a:t>
            </a:r>
          </a:p>
          <a:p>
            <a:endParaRPr lang="zh-CN" altLang="en-US" dirty="0"/>
          </a:p>
        </p:txBody>
      </p:sp>
      <p:sp>
        <p:nvSpPr>
          <p:cNvPr id="3" name="标题 2"/>
          <p:cNvSpPr>
            <a:spLocks noGrp="1"/>
          </p:cNvSpPr>
          <p:nvPr>
            <p:ph type="title"/>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9</a:t>
            </a:fld>
            <a:endParaRPr lang="zh-CN" alt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2386</TotalTime>
  <Words>2382</Words>
  <PresentationFormat>全屏显示(4:3)</PresentationFormat>
  <Paragraphs>422</Paragraphs>
  <Slides>51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53" baseType="lpstr">
      <vt:lpstr>聚合</vt:lpstr>
      <vt:lpstr>幻灯片</vt:lpstr>
      <vt:lpstr>预防医学与公共卫生</vt:lpstr>
      <vt:lpstr>一、预防医学与临床医学</vt:lpstr>
      <vt:lpstr>幻灯片 3</vt:lpstr>
      <vt:lpstr> </vt:lpstr>
      <vt:lpstr>幻灯片 5</vt:lpstr>
      <vt:lpstr>幻灯片 6</vt:lpstr>
      <vt:lpstr>健康的生活方式</vt:lpstr>
      <vt:lpstr>体质指数（BMI）</vt:lpstr>
      <vt:lpstr>幻灯片 9</vt:lpstr>
      <vt:lpstr>二、预防医学与公共卫生概述</vt:lpstr>
      <vt:lpstr>幻灯片 11</vt:lpstr>
      <vt:lpstr>公共卫生学</vt:lpstr>
      <vt:lpstr>幻灯片 13</vt:lpstr>
      <vt:lpstr>卫生学的主要内容</vt:lpstr>
      <vt:lpstr>营养与食品卫生学 </vt:lpstr>
      <vt:lpstr>营养与食品卫生学</vt:lpstr>
      <vt:lpstr> 必需营养素</vt:lpstr>
      <vt:lpstr>必需营养素（Essential nutrients）</vt:lpstr>
      <vt:lpstr>幻灯片 19</vt:lpstr>
      <vt:lpstr>幻灯片 20</vt:lpstr>
      <vt:lpstr>幻灯片 21</vt:lpstr>
      <vt:lpstr>  儿童少年卫生学    </vt:lpstr>
      <vt:lpstr>幻灯片 23</vt:lpstr>
      <vt:lpstr>幻灯片 24</vt:lpstr>
      <vt:lpstr>环境卫生学 </vt:lpstr>
      <vt:lpstr>环境卫生学的研究内容</vt:lpstr>
      <vt:lpstr>目前存在的主要环境问题 </vt:lpstr>
      <vt:lpstr>职业卫生与职业医学</vt:lpstr>
      <vt:lpstr>“健康中国，职业健康先行” </vt:lpstr>
      <vt:lpstr>Occupational Health</vt:lpstr>
      <vt:lpstr>幻灯片 31</vt:lpstr>
      <vt:lpstr>幻灯片 32</vt:lpstr>
      <vt:lpstr>职业性有害因素： 1、来源于生产工艺过程的有害因素   化学因素   物理因素   生物因素 2、来源于劳动过程中的有害因素   劳动组织和制度   劳动强度过大   职业紧张  3、来源于生产环境的有害因素   自然环境中的因素   厂房建筑和布局不合理</vt:lpstr>
      <vt:lpstr>      职业病分类和目录 </vt:lpstr>
      <vt:lpstr>职业病分类和目录 </vt:lpstr>
      <vt:lpstr>幻灯片 36</vt:lpstr>
      <vt:lpstr>幻灯片 37</vt:lpstr>
      <vt:lpstr>幻灯片 38</vt:lpstr>
      <vt:lpstr>幻灯片 39</vt:lpstr>
      <vt:lpstr>幻灯片 40</vt:lpstr>
      <vt:lpstr>三、职业病中毒案例</vt:lpstr>
      <vt:lpstr>四、2016新版《职业病防治法》解读</vt:lpstr>
      <vt:lpstr>《职业病防治法》制定修定历程 </vt:lpstr>
      <vt:lpstr> 职业病防治法</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预防医学与公共卫生</dc:title>
  <dc:creator>CHEN</dc:creator>
  <cp:lastModifiedBy>CHEN</cp:lastModifiedBy>
  <cp:revision>97</cp:revision>
  <dcterms:created xsi:type="dcterms:W3CDTF">2016-07-25T05:28:44Z</dcterms:created>
  <dcterms:modified xsi:type="dcterms:W3CDTF">2016-07-28T08:55:00Z</dcterms:modified>
</cp:coreProperties>
</file>