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28" r:id="rId2"/>
    <p:sldId id="256" r:id="rId3"/>
    <p:sldId id="300" r:id="rId4"/>
    <p:sldId id="257" r:id="rId5"/>
    <p:sldId id="258" r:id="rId6"/>
    <p:sldId id="259" r:id="rId7"/>
    <p:sldId id="260" r:id="rId8"/>
    <p:sldId id="280" r:id="rId9"/>
    <p:sldId id="261" r:id="rId10"/>
    <p:sldId id="319" r:id="rId11"/>
    <p:sldId id="320" r:id="rId12"/>
    <p:sldId id="301" r:id="rId13"/>
    <p:sldId id="322" r:id="rId14"/>
    <p:sldId id="323" r:id="rId15"/>
    <p:sldId id="324" r:id="rId16"/>
    <p:sldId id="266" r:id="rId17"/>
    <p:sldId id="267" r:id="rId18"/>
    <p:sldId id="268" r:id="rId19"/>
    <p:sldId id="269" r:id="rId20"/>
    <p:sldId id="270" r:id="rId21"/>
    <p:sldId id="271" r:id="rId22"/>
    <p:sldId id="273" r:id="rId23"/>
    <p:sldId id="274" r:id="rId24"/>
    <p:sldId id="276" r:id="rId25"/>
    <p:sldId id="277" r:id="rId26"/>
    <p:sldId id="325" r:id="rId27"/>
    <p:sldId id="279" r:id="rId28"/>
    <p:sldId id="305" r:id="rId29"/>
    <p:sldId id="306" r:id="rId30"/>
    <p:sldId id="307" r:id="rId31"/>
    <p:sldId id="308" r:id="rId32"/>
    <p:sldId id="310" r:id="rId33"/>
    <p:sldId id="318" r:id="rId34"/>
    <p:sldId id="311" r:id="rId35"/>
    <p:sldId id="315" r:id="rId36"/>
    <p:sldId id="314" r:id="rId37"/>
    <p:sldId id="316" r:id="rId38"/>
    <p:sldId id="317" r:id="rId39"/>
    <p:sldId id="303" r:id="rId40"/>
    <p:sldId id="32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CC"/>
    <a:srgbClr val="CC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047" autoAdjust="0"/>
    <p:restoredTop sz="92950" autoAdjust="0"/>
  </p:normalViewPr>
  <p:slideViewPr>
    <p:cSldViewPr>
      <p:cViewPr varScale="1">
        <p:scale>
          <a:sx n="48" d="100"/>
          <a:sy n="48" d="100"/>
        </p:scale>
        <p:origin x="-624"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8" name="Rectangle 5"/>
          <p:cNvSpPr>
            <a:spLocks noGrp="1" noChangeArrowheads="1"/>
          </p:cNvSpPr>
          <p:nvPr>
            <p:ph type="ftr" sz="quarter" idx="11"/>
          </p:nvPr>
        </p:nvSpPr>
        <p:spPr/>
        <p:txBody>
          <a:bodyPr/>
          <a:lstStyle>
            <a:lvl1pPr>
              <a:defRPr/>
            </a:lvl1pPr>
          </a:lstStyle>
          <a:p>
            <a:endParaRPr lang="zh-CN" altLang="en-US"/>
          </a:p>
        </p:txBody>
      </p:sp>
      <p:sp>
        <p:nvSpPr>
          <p:cNvPr id="9"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4" name="Rectangle 5"/>
          <p:cNvSpPr>
            <a:spLocks noGrp="1" noChangeArrowheads="1"/>
          </p:cNvSpPr>
          <p:nvPr>
            <p:ph type="ftr" sz="quarter" idx="11"/>
          </p:nvPr>
        </p:nvSpPr>
        <p:spPr/>
        <p:txBody>
          <a:bodyPr/>
          <a:lstStyle>
            <a:lvl1pPr>
              <a:defRPr/>
            </a:lvl1pPr>
          </a:lstStyle>
          <a:p>
            <a:endParaRPr lang="zh-CN" altLang="en-US"/>
          </a:p>
        </p:txBody>
      </p:sp>
      <p:sp>
        <p:nvSpPr>
          <p:cNvPr id="5"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3" name="Rectangle 5"/>
          <p:cNvSpPr>
            <a:spLocks noGrp="1" noChangeArrowheads="1"/>
          </p:cNvSpPr>
          <p:nvPr>
            <p:ph type="ftr" sz="quarter" idx="11"/>
          </p:nvPr>
        </p:nvSpPr>
        <p:spPr/>
        <p:txBody>
          <a:bodyPr/>
          <a:lstStyle>
            <a:lvl1pPr>
              <a:defRPr/>
            </a:lvl1pPr>
          </a:lstStyle>
          <a:p>
            <a:endParaRPr lang="zh-CN" altLang="en-US"/>
          </a:p>
        </p:txBody>
      </p:sp>
      <p:sp>
        <p:nvSpPr>
          <p:cNvPr id="4"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pPr/>
              <a:t>2016/11/9</a:t>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PPT背景图片"/>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黑体" pitchFamily="49" charset="-122"/>
                <a:ea typeface="黑体" pitchFamily="49" charset="-122"/>
              </a:defRPr>
            </a:lvl1pPr>
          </a:lstStyle>
          <a:p>
            <a:fld id="{530820CF-B880-4189-942D-D702A7CBA730}" type="datetimeFigureOut">
              <a:rPr lang="zh-CN" altLang="en-US" smtClean="0"/>
              <a:pPr/>
              <a:t>2016/11/9</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黑体" pitchFamily="49" charset="-122"/>
                <a:ea typeface="黑体" pitchFamily="49" charset="-122"/>
              </a:defRPr>
            </a:lvl1pPr>
          </a:lstStyle>
          <a:p>
            <a:endParaRPr lang="zh-CN"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atin typeface="黑体" pitchFamily="49" charset="-122"/>
                <a:ea typeface="黑体" pitchFamily="49" charset="-122"/>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ctr" rtl="0" eaLnBrk="1" fontAlgn="base" hangingPunct="1">
        <a:spcBef>
          <a:spcPct val="0"/>
        </a:spcBef>
        <a:spcAft>
          <a:spcPct val="0"/>
        </a:spcAft>
        <a:defRPr sz="4400">
          <a:solidFill>
            <a:schemeClr val="tx2"/>
          </a:solidFill>
          <a:latin typeface="黑体" pitchFamily="49" charset="-122"/>
          <a:ea typeface="黑体" pitchFamily="49" charset="-122"/>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Char char="–"/>
        <a:defRPr sz="2800">
          <a:solidFill>
            <a:schemeClr val="tx1"/>
          </a:solidFill>
          <a:latin typeface="黑体" pitchFamily="49" charset="-122"/>
          <a:ea typeface="黑体" pitchFamily="49" charset="-122"/>
        </a:defRPr>
      </a:lvl2pPr>
      <a:lvl3pPr marL="1143000" indent="-228600" algn="l" rtl="0" eaLnBrk="1" fontAlgn="base" hangingPunct="1">
        <a:spcBef>
          <a:spcPct val="20000"/>
        </a:spcBef>
        <a:spcAft>
          <a:spcPct val="0"/>
        </a:spcAft>
        <a:buChar char="•"/>
        <a:defRPr sz="2400">
          <a:solidFill>
            <a:schemeClr val="tx1"/>
          </a:solidFill>
          <a:latin typeface="黑体" pitchFamily="49" charset="-122"/>
          <a:ea typeface="黑体" pitchFamily="49" charset="-122"/>
        </a:defRPr>
      </a:lvl3pPr>
      <a:lvl4pPr marL="1600200" indent="-228600" algn="l" rtl="0" eaLnBrk="1" fontAlgn="base" hangingPunct="1">
        <a:spcBef>
          <a:spcPct val="20000"/>
        </a:spcBef>
        <a:spcAft>
          <a:spcPct val="0"/>
        </a:spcAft>
        <a:buChar char="–"/>
        <a:defRPr sz="2000">
          <a:solidFill>
            <a:schemeClr val="tx1"/>
          </a:solidFill>
          <a:latin typeface="黑体" pitchFamily="49" charset="-122"/>
          <a:ea typeface="黑体" pitchFamily="49" charset="-122"/>
        </a:defRPr>
      </a:lvl4pPr>
      <a:lvl5pPr marL="2057400" indent="-228600" algn="l" rtl="0" eaLnBrk="1" fontAlgn="base" hangingPunct="1">
        <a:spcBef>
          <a:spcPct val="20000"/>
        </a:spcBef>
        <a:spcAft>
          <a:spcPct val="0"/>
        </a:spcAft>
        <a:buChar char="»"/>
        <a:defRPr sz="2000">
          <a:solidFill>
            <a:schemeClr val="tx1"/>
          </a:solidFill>
          <a:latin typeface="黑体" pitchFamily="49" charset="-122"/>
          <a:ea typeface="黑体"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071934" y="928670"/>
            <a:ext cx="4500594" cy="5143537"/>
          </a:xfrm>
          <a:ln>
            <a:solidFill>
              <a:srgbClr val="00B0F0"/>
            </a:solidFill>
          </a:ln>
        </p:spPr>
        <p:txBody>
          <a:bodyPr/>
          <a:lstStyle/>
          <a:p>
            <a:pPr algn="l"/>
            <a:r>
              <a:rPr lang="zh-CN" altLang="en-US" sz="1600" b="1" dirty="0" smtClean="0"/>
              <a:t>        </a:t>
            </a:r>
            <a:r>
              <a:rPr lang="zh-CN" altLang="en-US" sz="1800" b="1" dirty="0" smtClean="0">
                <a:solidFill>
                  <a:srgbClr val="00B0F0"/>
                </a:solidFill>
              </a:rPr>
              <a:t>专家介绍</a:t>
            </a:r>
            <a:r>
              <a:rPr lang="zh-CN" altLang="en-US" sz="1800" dirty="0" smtClean="0">
                <a:solidFill>
                  <a:srgbClr val="00B0F0"/>
                </a:solidFill>
              </a:rPr>
              <a:t/>
            </a:r>
            <a:br>
              <a:rPr lang="zh-CN" altLang="en-US" sz="1800" dirty="0" smtClean="0">
                <a:solidFill>
                  <a:srgbClr val="00B0F0"/>
                </a:solidFill>
              </a:rPr>
            </a:br>
            <a:r>
              <a:rPr lang="zh-CN" altLang="en-US" sz="1800" b="1" dirty="0" smtClean="0">
                <a:solidFill>
                  <a:srgbClr val="00B0F0"/>
                </a:solidFill>
              </a:rPr>
              <a:t>马渝，女，主任医师，教授，硕士研究生导师。重庆市急救中心书记。毕业于重庆医科大学，心内科硕士；曾在北京阜外医院心血管内科进修</a:t>
            </a:r>
            <a:r>
              <a:rPr lang="en-US" sz="1800" b="1" dirty="0" smtClean="0">
                <a:solidFill>
                  <a:srgbClr val="00B0F0"/>
                </a:solidFill>
              </a:rPr>
              <a:t>1</a:t>
            </a:r>
            <a:r>
              <a:rPr lang="zh-CN" altLang="en-US" sz="1800" b="1" dirty="0" smtClean="0">
                <a:solidFill>
                  <a:srgbClr val="00B0F0"/>
                </a:solidFill>
              </a:rPr>
              <a:t>年、法国波尔多大学</a:t>
            </a:r>
            <a:r>
              <a:rPr lang="en-US" sz="1800" b="1" dirty="0" smtClean="0">
                <a:solidFill>
                  <a:srgbClr val="00B0F0"/>
                </a:solidFill>
              </a:rPr>
              <a:t>ICU</a:t>
            </a:r>
            <a:r>
              <a:rPr lang="zh-CN" altLang="en-US" sz="1800" b="1" dirty="0" smtClean="0">
                <a:solidFill>
                  <a:srgbClr val="00B0F0"/>
                </a:solidFill>
              </a:rPr>
              <a:t>进修</a:t>
            </a:r>
            <a:r>
              <a:rPr lang="en-US" sz="1800" b="1" dirty="0" smtClean="0">
                <a:solidFill>
                  <a:srgbClr val="00B0F0"/>
                </a:solidFill>
              </a:rPr>
              <a:t>1</a:t>
            </a:r>
            <a:r>
              <a:rPr lang="zh-CN" altLang="en-US" sz="1800" b="1" dirty="0" smtClean="0">
                <a:solidFill>
                  <a:srgbClr val="00B0F0"/>
                </a:solidFill>
              </a:rPr>
              <a:t>年；在心血管内科及危重病人救治方面具有丰富的临床经验和高深的造诣。目前担任重庆市医师协会重症医学医师分会会长、重庆市医学会重症医学专委会副主任委员、中国医师协会重症医学医师分会委员、中华医学会急诊医学分会急诊与危重病质量管理学组委员、中华医学会创伤学分会创伤感染学组委员、中国研究型医院学会急救医学专委会常务委员、中国研究型医院学会心肺复苏学专委会常务委员。</a:t>
            </a:r>
            <a:r>
              <a:rPr lang="zh-CN" altLang="en-US" sz="1600" dirty="0" smtClean="0"/>
              <a:t/>
            </a:r>
            <a:br>
              <a:rPr lang="zh-CN" altLang="en-US" sz="1600" dirty="0" smtClean="0"/>
            </a:br>
            <a:endParaRPr lang="zh-CN" altLang="en-US" sz="1600" dirty="0"/>
          </a:p>
        </p:txBody>
      </p:sp>
      <p:pic>
        <p:nvPicPr>
          <p:cNvPr id="2052" name="图片 4"/>
          <p:cNvPicPr>
            <a:picLocks noChangeAspect="1" noChangeArrowheads="1"/>
          </p:cNvPicPr>
          <p:nvPr/>
        </p:nvPicPr>
        <p:blipFill>
          <a:blip r:embed="rId2" cstate="print"/>
          <a:srcRect/>
          <a:stretch>
            <a:fillRect/>
          </a:stretch>
        </p:blipFill>
        <p:spPr bwMode="auto">
          <a:xfrm>
            <a:off x="571472" y="1071546"/>
            <a:ext cx="3214710" cy="4500595"/>
          </a:xfrm>
          <a:prstGeom prst="rect">
            <a:avLst/>
          </a:prstGeom>
          <a:noFill/>
          <a:ln w="9525">
            <a:solidFill>
              <a:srgbClr val="00B0F0"/>
            </a:solidFill>
            <a:miter lim="800000"/>
            <a:headEnd/>
            <a:tailEnd/>
          </a:ln>
          <a:effectLst/>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142976" y="2214554"/>
            <a:ext cx="7358114" cy="714380"/>
          </a:xfrm>
          <a:solidFill>
            <a:schemeClr val="bg1">
              <a:lumMod val="95000"/>
            </a:schemeClr>
          </a:solidFill>
        </p:spPr>
        <p:txBody>
          <a:bodyPr/>
          <a:lstStyle/>
          <a:p>
            <a:pPr>
              <a:lnSpc>
                <a:spcPts val="200"/>
              </a:lnSpc>
              <a:spcBef>
                <a:spcPts val="1200"/>
              </a:spcBef>
              <a:buNone/>
            </a:pPr>
            <a:r>
              <a:rPr lang="zh-CN" altLang="en-US" sz="2000" dirty="0" smtClean="0"/>
              <a:t>  </a:t>
            </a:r>
            <a:endParaRPr lang="en-US" altLang="zh-CN" sz="2000" dirty="0" smtClean="0"/>
          </a:p>
          <a:p>
            <a:pPr>
              <a:spcBef>
                <a:spcPts val="1200"/>
              </a:spcBef>
              <a:buNone/>
            </a:pPr>
            <a:r>
              <a:rPr lang="zh-CN" altLang="en-US" sz="2000" dirty="0" smtClean="0">
                <a:solidFill>
                  <a:srgbClr val="0000CC"/>
                </a:solidFill>
              </a:rPr>
              <a:t>危重程度：</a:t>
            </a:r>
            <a:r>
              <a:rPr lang="zh-CN" altLang="en-US" sz="2000" dirty="0" smtClean="0">
                <a:latin typeface="+mn-ea"/>
              </a:rPr>
              <a:t>高危，</a:t>
            </a:r>
            <a:r>
              <a:rPr lang="zh-CN" altLang="en-US" sz="2000" dirty="0" smtClean="0">
                <a:sym typeface="+mn-ea"/>
              </a:rPr>
              <a:t>发病 </a:t>
            </a:r>
            <a:r>
              <a:rPr lang="en-US" altLang="zh-CN" sz="2000" dirty="0" smtClean="0">
                <a:sym typeface="+mn-ea"/>
              </a:rPr>
              <a:t>48 h </a:t>
            </a:r>
            <a:r>
              <a:rPr lang="zh-CN" altLang="en-US" sz="2000" dirty="0" smtClean="0">
                <a:sym typeface="+mn-ea"/>
              </a:rPr>
              <a:t>内死亡率，每小时增加 </a:t>
            </a:r>
            <a:r>
              <a:rPr lang="en-US" altLang="zh-CN" sz="2000" dirty="0" smtClean="0">
                <a:sym typeface="+mn-ea"/>
              </a:rPr>
              <a:t>1% </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主动脉夹层</a:t>
            </a:r>
            <a:endParaRPr lang="zh-CN" altLang="en-US" sz="2800" dirty="0">
              <a:solidFill>
                <a:schemeClr val="accent6"/>
              </a:solidFill>
              <a:latin typeface="黑体" pitchFamily="49" charset="-122"/>
              <a:ea typeface="黑体" pitchFamily="49" charset="-122"/>
              <a:sym typeface="+mn-ea"/>
            </a:endParaRP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5786" y="3071810"/>
            <a:ext cx="214314" cy="35719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a:spLocks/>
          </p:cNvSpPr>
          <p:nvPr/>
        </p:nvSpPr>
        <p:spPr bwMode="auto">
          <a:xfrm>
            <a:off x="1142976" y="3071810"/>
            <a:ext cx="7358114" cy="3286148"/>
          </a:xfrm>
          <a:prstGeom prst="rect">
            <a:avLst/>
          </a:prstGeom>
          <a:solidFill>
            <a:schemeClr val="bg1">
              <a:lumMod val="95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buNone/>
            </a:pPr>
            <a:r>
              <a:rPr lang="zh-CN" altLang="en-US" sz="2000" dirty="0" smtClean="0">
                <a:solidFill>
                  <a:srgbClr val="0000CC"/>
                </a:solidFill>
                <a:latin typeface="黑体" pitchFamily="49" charset="-122"/>
                <a:ea typeface="黑体" pitchFamily="49" charset="-122"/>
              </a:rPr>
              <a:t>抢救原则</a:t>
            </a:r>
            <a:r>
              <a:rPr lang="zh-CN" altLang="en-US" sz="2000" dirty="0" smtClean="0">
                <a:solidFill>
                  <a:srgbClr val="0000CC"/>
                </a:solidFill>
                <a:latin typeface="黑体" pitchFamily="49" charset="-122"/>
                <a:ea typeface="黑体" pitchFamily="49" charset="-122"/>
                <a:sym typeface="+mn-ea"/>
              </a:rPr>
              <a:t>[</a:t>
            </a:r>
            <a:r>
              <a:rPr lang="en-US" altLang="zh-CN" sz="2000" dirty="0" smtClean="0">
                <a:solidFill>
                  <a:srgbClr val="0000CC"/>
                </a:solidFill>
                <a:latin typeface="黑体" pitchFamily="49" charset="-122"/>
                <a:ea typeface="黑体" pitchFamily="49" charset="-122"/>
                <a:sym typeface="+mn-ea"/>
              </a:rPr>
              <a:t>2</a:t>
            </a:r>
            <a:r>
              <a:rPr lang="zh-CN" altLang="en-US" sz="2000" dirty="0" smtClean="0">
                <a:solidFill>
                  <a:srgbClr val="0000CC"/>
                </a:solidFill>
                <a:latin typeface="黑体" pitchFamily="49" charset="-122"/>
                <a:ea typeface="黑体" pitchFamily="49" charset="-122"/>
                <a:sym typeface="+mn-ea"/>
              </a:rPr>
              <a:t>] </a:t>
            </a:r>
            <a:r>
              <a:rPr lang="zh-CN" altLang="en-US" sz="2000" dirty="0" smtClean="0">
                <a:solidFill>
                  <a:srgbClr val="0000CC"/>
                </a:solidFill>
                <a:latin typeface="黑体" pitchFamily="49" charset="-122"/>
                <a:ea typeface="黑体" pitchFamily="49" charset="-122"/>
              </a:rPr>
              <a:t>：</a:t>
            </a:r>
          </a:p>
          <a:p>
            <a:r>
              <a:rPr lang="zh-CN" altLang="en-US" sz="2000" dirty="0" smtClean="0">
                <a:latin typeface="黑体" pitchFamily="49" charset="-122"/>
                <a:ea typeface="黑体" pitchFamily="49" charset="-122"/>
              </a:rPr>
              <a:t>    对怀疑主动脉夹层的患者最重要的是尽快明确诊断</a:t>
            </a:r>
            <a:endParaRPr lang="en-US" altLang="zh-CN" sz="2000" dirty="0" smtClean="0">
              <a:latin typeface="黑体" pitchFamily="49" charset="-122"/>
              <a:ea typeface="黑体" pitchFamily="49" charset="-122"/>
            </a:endParaRPr>
          </a:p>
          <a:p>
            <a:r>
              <a:rPr lang="zh-CN" altLang="en-US" sz="2000" dirty="0" smtClean="0">
                <a:solidFill>
                  <a:srgbClr val="0000CC"/>
                </a:solidFill>
                <a:latin typeface="黑体" pitchFamily="49" charset="-122"/>
                <a:ea typeface="黑体" pitchFamily="49" charset="-122"/>
              </a:rPr>
              <a:t>内科治疗：</a:t>
            </a:r>
          </a:p>
          <a:p>
            <a:r>
              <a:rPr lang="zh-CN" altLang="en-US" sz="2000" dirty="0" smtClean="0">
                <a:latin typeface="黑体" pitchFamily="49" charset="-122"/>
                <a:ea typeface="黑体" pitchFamily="49" charset="-122"/>
              </a:rPr>
              <a:t>    静卧 镇痛 </a:t>
            </a:r>
          </a:p>
          <a:p>
            <a:r>
              <a:rPr lang="zh-CN" altLang="en-US" sz="2000" dirty="0" smtClean="0">
                <a:latin typeface="黑体" pitchFamily="49" charset="-122"/>
                <a:ea typeface="黑体" pitchFamily="49" charset="-122"/>
              </a:rPr>
              <a:t>    降压（</a:t>
            </a:r>
            <a:r>
              <a:rPr lang="en-US" altLang="zh-CN" sz="2000" dirty="0" smtClean="0">
                <a:latin typeface="黑体" pitchFamily="49" charset="-122"/>
                <a:ea typeface="黑体" pitchFamily="49" charset="-122"/>
              </a:rPr>
              <a:t>SBP </a:t>
            </a:r>
            <a:r>
              <a:rPr lang="zh-CN" altLang="en-US" sz="2000" dirty="0" smtClean="0">
                <a:latin typeface="黑体" pitchFamily="49" charset="-122"/>
                <a:ea typeface="黑体" pitchFamily="49" charset="-122"/>
                <a:sym typeface="+mn-ea"/>
              </a:rPr>
              <a:t>100</a:t>
            </a:r>
            <a:r>
              <a:rPr lang="en-US" altLang="zh-CN" sz="2000" dirty="0" smtClean="0">
                <a:latin typeface="黑体" pitchFamily="49" charset="-122"/>
                <a:ea typeface="黑体" pitchFamily="49" charset="-122"/>
                <a:sym typeface="+mn-ea"/>
              </a:rPr>
              <a:t>-</a:t>
            </a:r>
            <a:r>
              <a:rPr lang="zh-CN" altLang="en-US" sz="2000" dirty="0" smtClean="0">
                <a:latin typeface="黑体" pitchFamily="49" charset="-122"/>
                <a:ea typeface="黑体" pitchFamily="49" charset="-122"/>
                <a:sym typeface="+mn-ea"/>
              </a:rPr>
              <a:t>120mmHg，能保持重要脏器灌注最低水平</a:t>
            </a:r>
            <a:r>
              <a:rPr lang="zh-CN" altLang="en-US" sz="2000" dirty="0" smtClean="0">
                <a:latin typeface="黑体" pitchFamily="49" charset="-122"/>
                <a:ea typeface="黑体" pitchFamily="49" charset="-122"/>
              </a:rPr>
              <a:t>）</a:t>
            </a:r>
          </a:p>
          <a:p>
            <a:r>
              <a:rPr lang="zh-CN" altLang="en-US" sz="2000" dirty="0" smtClean="0">
                <a:latin typeface="黑体" pitchFamily="49" charset="-122"/>
                <a:ea typeface="黑体" pitchFamily="49" charset="-122"/>
              </a:rPr>
              <a:t>    控制心率（</a:t>
            </a:r>
            <a:r>
              <a:rPr lang="zh-CN" altLang="en-US" sz="2000" dirty="0" smtClean="0">
                <a:latin typeface="黑体" pitchFamily="49" charset="-122"/>
                <a:ea typeface="黑体" pitchFamily="49" charset="-122"/>
                <a:sym typeface="+mn-ea"/>
              </a:rPr>
              <a:t>60～80次/分）</a:t>
            </a:r>
            <a:endParaRPr lang="zh-CN" altLang="en-US" sz="2000" dirty="0" smtClean="0">
              <a:latin typeface="黑体" pitchFamily="49" charset="-122"/>
              <a:ea typeface="黑体" pitchFamily="49" charset="-122"/>
            </a:endParaRPr>
          </a:p>
          <a:p>
            <a:r>
              <a:rPr lang="zh-CN" altLang="en-US" sz="2000" dirty="0" smtClean="0">
                <a:solidFill>
                  <a:srgbClr val="0000CC"/>
                </a:solidFill>
                <a:latin typeface="黑体" pitchFamily="49" charset="-122"/>
                <a:ea typeface="黑体" pitchFamily="49" charset="-122"/>
              </a:rPr>
              <a:t>外科手术</a:t>
            </a:r>
            <a:r>
              <a:rPr lang="en-US" altLang="zh-CN" sz="2000" dirty="0" smtClean="0">
                <a:solidFill>
                  <a:srgbClr val="0000CC"/>
                </a:solidFill>
                <a:latin typeface="黑体" pitchFamily="49" charset="-122"/>
                <a:ea typeface="黑体" pitchFamily="49" charset="-122"/>
              </a:rPr>
              <a:t>:</a:t>
            </a:r>
            <a:endParaRPr lang="zh-CN" altLang="en-US" sz="2000" dirty="0" smtClean="0">
              <a:solidFill>
                <a:srgbClr val="0000CC"/>
              </a:solidFill>
              <a:latin typeface="黑体" pitchFamily="49" charset="-122"/>
              <a:ea typeface="黑体" pitchFamily="49" charset="-122"/>
            </a:endParaRPr>
          </a:p>
          <a:p>
            <a:r>
              <a:rPr lang="zh-CN" altLang="en-US" sz="2000" dirty="0" smtClean="0">
                <a:latin typeface="黑体" pitchFamily="49" charset="-122"/>
                <a:ea typeface="黑体" pitchFamily="49" charset="-122"/>
              </a:rPr>
              <a:t>    腔内隔绝术治疗</a:t>
            </a:r>
          </a:p>
          <a:p>
            <a:endParaRPr lang="zh-CN" altLang="en-US" sz="2000" dirty="0">
              <a:latin typeface="黑体" pitchFamily="49" charset="-122"/>
              <a:ea typeface="黑体" pitchFamily="49" charset="-122"/>
            </a:endParaRPr>
          </a:p>
        </p:txBody>
      </p:sp>
      <p:sp>
        <p:nvSpPr>
          <p:cNvPr id="18" name="文本框 4"/>
          <p:cNvSpPr txBox="1"/>
          <p:nvPr/>
        </p:nvSpPr>
        <p:spPr>
          <a:xfrm>
            <a:off x="1214414" y="6334804"/>
            <a:ext cx="7850505" cy="523220"/>
          </a:xfrm>
          <a:prstGeom prst="rect">
            <a:avLst/>
          </a:prstGeom>
          <a:noFill/>
        </p:spPr>
        <p:txBody>
          <a:bodyPr wrap="square" rtlCol="0" anchor="t">
            <a:spAutoFit/>
          </a:bodyPr>
          <a:lstStyle/>
          <a:p>
            <a:pPr marL="0" indent="0">
              <a:buNone/>
            </a:pPr>
            <a:r>
              <a:rPr lang="zh-CN" altLang="en-US" sz="1400" dirty="0">
                <a:latin typeface="+mn-ea"/>
                <a:sym typeface="+mn-ea"/>
              </a:rPr>
              <a:t>[</a:t>
            </a:r>
            <a:r>
              <a:rPr lang="en-US" altLang="zh-CN" sz="1400" dirty="0">
                <a:latin typeface="+mn-ea"/>
                <a:sym typeface="+mn-ea"/>
              </a:rPr>
              <a:t>2</a:t>
            </a:r>
            <a:r>
              <a:rPr lang="zh-CN" altLang="en-US" sz="1400" dirty="0">
                <a:latin typeface="+mn-ea"/>
                <a:sym typeface="+mn-ea"/>
              </a:rPr>
              <a:t>]</a:t>
            </a:r>
            <a:r>
              <a:rPr lang="zh-CN" altLang="en-US" sz="1400" baseline="30000" dirty="0">
                <a:latin typeface="+mn-ea"/>
                <a:sym typeface="+mn-ea"/>
              </a:rPr>
              <a:t> </a:t>
            </a:r>
            <a:r>
              <a:rPr lang="zh-CN" altLang="en-US" sz="1400" dirty="0">
                <a:latin typeface="+mn-ea"/>
                <a:sym typeface="+mn-ea"/>
              </a:rPr>
              <a:t>Erbel R,Aboyans V,Boileau C,et al.2014 ESC Guidelines on the diagnosis and treatment of aortic diseases</a:t>
            </a:r>
            <a:r>
              <a:rPr lang="en-US" altLang="zh-CN" sz="1400" dirty="0">
                <a:latin typeface="+mn-ea"/>
                <a:sym typeface="+mn-ea"/>
              </a:rPr>
              <a:t>.</a:t>
            </a:r>
            <a:r>
              <a:rPr lang="zh-CN" altLang="en-US" sz="1400" dirty="0">
                <a:latin typeface="+mn-ea"/>
                <a:sym typeface="+mn-ea"/>
              </a:rPr>
              <a:t>European Heart Journal.2014,35(41):2873-926</a:t>
            </a:r>
            <a:endParaRPr lang="zh-CN" altLang="en-US" sz="1400" dirty="0"/>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142976" y="2214554"/>
            <a:ext cx="7358114" cy="714380"/>
          </a:xfrm>
          <a:solidFill>
            <a:schemeClr val="bg1">
              <a:lumMod val="95000"/>
            </a:schemeClr>
          </a:solidFill>
        </p:spPr>
        <p:txBody>
          <a:bodyPr/>
          <a:lstStyle/>
          <a:p>
            <a:pPr>
              <a:lnSpc>
                <a:spcPts val="200"/>
              </a:lnSpc>
              <a:buNone/>
            </a:pPr>
            <a:r>
              <a:rPr lang="zh-CN" altLang="en-US" sz="2000" dirty="0" smtClean="0"/>
              <a:t>  </a:t>
            </a:r>
            <a:endParaRPr lang="en-US" altLang="zh-CN" sz="2000" dirty="0" smtClean="0"/>
          </a:p>
          <a:p>
            <a:pPr>
              <a:buNone/>
            </a:pPr>
            <a:r>
              <a:rPr lang="zh-CN" altLang="en-US" sz="2000" dirty="0" smtClean="0">
                <a:solidFill>
                  <a:srgbClr val="0000CC"/>
                </a:solidFill>
              </a:rPr>
              <a:t>危重程度：</a:t>
            </a:r>
            <a:r>
              <a:rPr lang="zh-CN" altLang="en-US" sz="2000" dirty="0" smtClean="0">
                <a:latin typeface="+mn-ea"/>
              </a:rPr>
              <a:t>高危，</a:t>
            </a:r>
            <a:r>
              <a:rPr lang="zh-CN" altLang="en-US" sz="2000" dirty="0" smtClean="0">
                <a:sym typeface="+mn-ea"/>
              </a:rPr>
              <a:t>早期死亡患者中仅有 </a:t>
            </a:r>
            <a:r>
              <a:rPr lang="en-US" altLang="zh-CN" sz="2000" dirty="0" smtClean="0">
                <a:sym typeface="+mn-ea"/>
              </a:rPr>
              <a:t>7% </a:t>
            </a:r>
            <a:r>
              <a:rPr lang="zh-CN" altLang="en-US" sz="2000" dirty="0" smtClean="0">
                <a:sym typeface="+mn-ea"/>
              </a:rPr>
              <a:t>生前明确诊断。</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肺栓塞</a:t>
            </a: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5786" y="3071810"/>
            <a:ext cx="214314" cy="35719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a:spLocks/>
          </p:cNvSpPr>
          <p:nvPr/>
        </p:nvSpPr>
        <p:spPr bwMode="auto">
          <a:xfrm>
            <a:off x="1142976" y="3071810"/>
            <a:ext cx="7358114" cy="2571768"/>
          </a:xfrm>
          <a:prstGeom prst="rect">
            <a:avLst/>
          </a:prstGeom>
          <a:solidFill>
            <a:schemeClr val="bg1">
              <a:lumMod val="95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buNone/>
            </a:pPr>
            <a:r>
              <a:rPr lang="zh-CN" altLang="en-US" sz="2000" dirty="0" smtClean="0">
                <a:solidFill>
                  <a:srgbClr val="0000CC"/>
                </a:solidFill>
                <a:latin typeface="黑体" pitchFamily="49" charset="-122"/>
                <a:ea typeface="黑体" pitchFamily="49" charset="-122"/>
              </a:rPr>
              <a:t>抢救原则</a:t>
            </a:r>
            <a:r>
              <a:rPr lang="zh-CN" altLang="en-US" sz="2000" dirty="0" smtClean="0">
                <a:solidFill>
                  <a:srgbClr val="0000CC"/>
                </a:solidFill>
                <a:latin typeface="黑体" pitchFamily="49" charset="-122"/>
                <a:ea typeface="黑体" pitchFamily="49" charset="-122"/>
                <a:sym typeface="+mn-ea"/>
              </a:rPr>
              <a:t>[</a:t>
            </a:r>
            <a:r>
              <a:rPr lang="en-US" altLang="zh-CN" sz="2000" dirty="0" smtClean="0">
                <a:solidFill>
                  <a:srgbClr val="0000CC"/>
                </a:solidFill>
                <a:latin typeface="黑体" pitchFamily="49" charset="-122"/>
                <a:ea typeface="黑体" pitchFamily="49" charset="-122"/>
                <a:sym typeface="+mn-ea"/>
              </a:rPr>
              <a:t>2</a:t>
            </a:r>
            <a:r>
              <a:rPr lang="zh-CN" altLang="en-US" sz="2000" dirty="0" smtClean="0">
                <a:solidFill>
                  <a:srgbClr val="0000CC"/>
                </a:solidFill>
                <a:latin typeface="黑体" pitchFamily="49" charset="-122"/>
                <a:ea typeface="黑体" pitchFamily="49" charset="-122"/>
                <a:sym typeface="+mn-ea"/>
              </a:rPr>
              <a:t>] </a:t>
            </a:r>
            <a:r>
              <a:rPr lang="zh-CN" altLang="en-US" sz="2000" dirty="0" smtClean="0">
                <a:solidFill>
                  <a:srgbClr val="0000CC"/>
                </a:solidFill>
                <a:latin typeface="黑体" pitchFamily="49" charset="-122"/>
                <a:ea typeface="黑体" pitchFamily="49" charset="-122"/>
              </a:rPr>
              <a:t>：</a:t>
            </a:r>
            <a:endParaRPr lang="en-US" altLang="zh-CN" sz="2000" dirty="0" smtClean="0">
              <a:solidFill>
                <a:srgbClr val="0000CC"/>
              </a:solidFill>
              <a:latin typeface="黑体" pitchFamily="49" charset="-122"/>
              <a:ea typeface="黑体" pitchFamily="49" charset="-122"/>
            </a:endParaRPr>
          </a:p>
          <a:p>
            <a:r>
              <a:rPr lang="zh-CN" altLang="en-US" sz="2000" dirty="0" smtClean="0">
                <a:solidFill>
                  <a:srgbClr val="0000CC"/>
                </a:solidFill>
                <a:latin typeface="黑体" pitchFamily="49" charset="-122"/>
                <a:ea typeface="黑体" pitchFamily="49" charset="-122"/>
              </a:rPr>
              <a:t>诊断：</a:t>
            </a:r>
          </a:p>
          <a:p>
            <a:r>
              <a:rPr lang="zh-CN" altLang="en-US" sz="2000" dirty="0" smtClean="0">
                <a:latin typeface="黑体" pitchFamily="49" charset="-122"/>
                <a:ea typeface="黑体" pitchFamily="49" charset="-122"/>
              </a:rPr>
              <a:t>   疑似急性PE患者采取“三步走”策略：</a:t>
            </a:r>
          </a:p>
          <a:p>
            <a:pPr>
              <a:buNone/>
            </a:pPr>
            <a:endParaRPr lang="zh-CN" altLang="en-US" sz="2000" dirty="0">
              <a:latin typeface="黑体" pitchFamily="49" charset="-122"/>
              <a:ea typeface="黑体" pitchFamily="49" charset="-122"/>
            </a:endParaRPr>
          </a:p>
        </p:txBody>
      </p:sp>
      <p:cxnSp>
        <p:nvCxnSpPr>
          <p:cNvPr id="19" name="直接箭头连接符 18"/>
          <p:cNvCxnSpPr/>
          <p:nvPr/>
        </p:nvCxnSpPr>
        <p:spPr>
          <a:xfrm flipV="1">
            <a:off x="3454079" y="4564059"/>
            <a:ext cx="617855" cy="6985"/>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5643570" y="4572008"/>
            <a:ext cx="617855" cy="6985"/>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142976" y="4348035"/>
            <a:ext cx="2364750" cy="400110"/>
          </a:xfrm>
          <a:prstGeom prst="rect">
            <a:avLst/>
          </a:prstGeom>
        </p:spPr>
        <p:txBody>
          <a:bodyPr wrap="none">
            <a:spAutoFit/>
          </a:bodyPr>
          <a:lstStyle/>
          <a:p>
            <a:r>
              <a:rPr lang="zh-CN" altLang="en-US" sz="2000" dirty="0" smtClean="0">
                <a:latin typeface="黑体" pitchFamily="49" charset="-122"/>
                <a:ea typeface="黑体" pitchFamily="49" charset="-122"/>
                <a:sym typeface="+mn-ea"/>
              </a:rPr>
              <a:t>   临床可能性评估</a:t>
            </a:r>
            <a:endParaRPr lang="zh-CN" altLang="en-US" sz="2000" dirty="0">
              <a:latin typeface="黑体" pitchFamily="49" charset="-122"/>
              <a:ea typeface="黑体" pitchFamily="49" charset="-122"/>
            </a:endParaRPr>
          </a:p>
        </p:txBody>
      </p:sp>
      <p:sp>
        <p:nvSpPr>
          <p:cNvPr id="22" name="矩形 21"/>
          <p:cNvSpPr/>
          <p:nvPr/>
        </p:nvSpPr>
        <p:spPr>
          <a:xfrm>
            <a:off x="3991459" y="4357694"/>
            <a:ext cx="1723549" cy="400110"/>
          </a:xfrm>
          <a:prstGeom prst="rect">
            <a:avLst/>
          </a:prstGeom>
        </p:spPr>
        <p:txBody>
          <a:bodyPr wrap="none">
            <a:spAutoFit/>
          </a:bodyPr>
          <a:lstStyle/>
          <a:p>
            <a:r>
              <a:rPr lang="zh-CN" altLang="en-US" sz="2000" dirty="0" smtClean="0">
                <a:latin typeface="黑体" pitchFamily="49" charset="-122"/>
                <a:ea typeface="黑体" pitchFamily="49" charset="-122"/>
                <a:sym typeface="+mn-ea"/>
              </a:rPr>
              <a:t>初始危险分层</a:t>
            </a:r>
            <a:endParaRPr lang="zh-CN" altLang="en-US" sz="2000" dirty="0">
              <a:latin typeface="黑体" pitchFamily="49" charset="-122"/>
              <a:ea typeface="黑体" pitchFamily="49" charset="-122"/>
            </a:endParaRPr>
          </a:p>
        </p:txBody>
      </p:sp>
      <p:sp>
        <p:nvSpPr>
          <p:cNvPr id="23" name="矩形 22"/>
          <p:cNvSpPr/>
          <p:nvPr/>
        </p:nvSpPr>
        <p:spPr>
          <a:xfrm>
            <a:off x="6206037" y="4357694"/>
            <a:ext cx="1723549" cy="400110"/>
          </a:xfrm>
          <a:prstGeom prst="rect">
            <a:avLst/>
          </a:prstGeom>
        </p:spPr>
        <p:txBody>
          <a:bodyPr wrap="none">
            <a:spAutoFit/>
          </a:bodyPr>
          <a:lstStyle/>
          <a:p>
            <a:r>
              <a:rPr lang="zh-CN" altLang="en-US" sz="2000" dirty="0" smtClean="0">
                <a:latin typeface="黑体" pitchFamily="49" charset="-122"/>
                <a:ea typeface="黑体" pitchFamily="49" charset="-122"/>
                <a:sym typeface="+mn-ea"/>
              </a:rPr>
              <a:t>逐级选择检查</a:t>
            </a:r>
            <a:endParaRPr lang="zh-CN" altLang="en-US" sz="2000" dirty="0" smtClean="0">
              <a:latin typeface="黑体" pitchFamily="49" charset="-122"/>
              <a:ea typeface="黑体" pitchFamily="49" charset="-122"/>
            </a:endParaRPr>
          </a:p>
        </p:txBody>
      </p:sp>
      <p:sp>
        <p:nvSpPr>
          <p:cNvPr id="24" name="矩形 23"/>
          <p:cNvSpPr/>
          <p:nvPr/>
        </p:nvSpPr>
        <p:spPr>
          <a:xfrm>
            <a:off x="1571604" y="5140123"/>
            <a:ext cx="4572000" cy="646331"/>
          </a:xfrm>
          <a:prstGeom prst="rect">
            <a:avLst/>
          </a:prstGeom>
        </p:spPr>
        <p:txBody>
          <a:bodyPr>
            <a:spAutoFit/>
          </a:bodyPr>
          <a:lstStyle/>
          <a:p>
            <a:r>
              <a:rPr lang="zh-CN" altLang="en-US" sz="2000" dirty="0" smtClean="0">
                <a:latin typeface="黑体" pitchFamily="49" charset="-122"/>
                <a:ea typeface="黑体" pitchFamily="49" charset="-122"/>
                <a:sym typeface="+mn-ea"/>
              </a:rPr>
              <a:t>肺动脉造影是</a:t>
            </a:r>
            <a:r>
              <a:rPr lang="zh-CN" altLang="en-US" sz="2000" dirty="0" smtClean="0">
                <a:latin typeface="黑体" pitchFamily="49" charset="-122"/>
                <a:ea typeface="黑体" pitchFamily="49" charset="-122"/>
              </a:rPr>
              <a:t>诊断PE的</a:t>
            </a:r>
            <a:r>
              <a:rPr lang="zh-CN" altLang="en-US" sz="2000" dirty="0" smtClean="0">
                <a:solidFill>
                  <a:srgbClr val="FF0000"/>
                </a:solidFill>
                <a:latin typeface="黑体" pitchFamily="49" charset="-122"/>
                <a:ea typeface="黑体" pitchFamily="49" charset="-122"/>
              </a:rPr>
              <a:t>“金标准”</a:t>
            </a:r>
          </a:p>
          <a:p>
            <a:r>
              <a:rPr lang="zh-CN" altLang="en-US" sz="1600" dirty="0" smtClean="0">
                <a:latin typeface="黑体" pitchFamily="49" charset="-122"/>
                <a:ea typeface="黑体" pitchFamily="49" charset="-122"/>
              </a:rPr>
              <a:t>    </a:t>
            </a:r>
            <a:endParaRPr lang="zh-CN" altLang="en-US" sz="1100" dirty="0">
              <a:latin typeface="黑体" pitchFamily="49" charset="-122"/>
              <a:ea typeface="黑体" pitchFamily="49" charset="-122"/>
            </a:endParaRPr>
          </a:p>
        </p:txBody>
      </p:sp>
      <p:sp>
        <p:nvSpPr>
          <p:cNvPr id="25" name="文本框 6"/>
          <p:cNvSpPr txBox="1"/>
          <p:nvPr/>
        </p:nvSpPr>
        <p:spPr>
          <a:xfrm>
            <a:off x="1178560" y="5824220"/>
            <a:ext cx="7850505" cy="584775"/>
          </a:xfrm>
          <a:prstGeom prst="rect">
            <a:avLst/>
          </a:prstGeom>
          <a:noFill/>
        </p:spPr>
        <p:txBody>
          <a:bodyPr wrap="square" rtlCol="0" anchor="t">
            <a:spAutoFit/>
          </a:bodyPr>
          <a:lstStyle/>
          <a:p>
            <a:r>
              <a:rPr lang="zh-CN" altLang="en-US" sz="1600" dirty="0" smtClean="0">
                <a:latin typeface="+mn-ea"/>
                <a:sym typeface="+mn-ea"/>
              </a:rPr>
              <a:t>[</a:t>
            </a:r>
            <a:r>
              <a:rPr lang="en-US" altLang="zh-CN" sz="1600" dirty="0" smtClean="0">
                <a:latin typeface="+mn-ea"/>
                <a:sym typeface="+mn-ea"/>
              </a:rPr>
              <a:t>3</a:t>
            </a:r>
            <a:r>
              <a:rPr lang="zh-CN" altLang="en-US" sz="1600" dirty="0" smtClean="0">
                <a:latin typeface="+mn-ea"/>
                <a:sym typeface="+mn-ea"/>
              </a:rPr>
              <a:t>]中华医学会心血管病学分会肺血管病学组</a:t>
            </a:r>
            <a:r>
              <a:rPr lang="en-US" altLang="zh-CN" sz="1600" dirty="0" smtClean="0">
                <a:latin typeface="+mn-ea"/>
                <a:sym typeface="+mn-ea"/>
              </a:rPr>
              <a:t>.</a:t>
            </a:r>
            <a:r>
              <a:rPr lang="zh-CN" altLang="en-US" sz="1600" dirty="0" smtClean="0">
                <a:latin typeface="+mn-ea"/>
                <a:sym typeface="+mn-ea"/>
              </a:rPr>
              <a:t>急性肺栓塞诊断与治疗中国专家共识</a:t>
            </a:r>
            <a:r>
              <a:rPr lang="en-US" altLang="zh-CN" sz="1600" dirty="0" smtClean="0">
                <a:latin typeface="+mn-ea"/>
                <a:sym typeface="+mn-ea"/>
              </a:rPr>
              <a:t>(2015)[J].</a:t>
            </a:r>
            <a:r>
              <a:rPr lang="zh-CN" altLang="en-US" sz="1600" dirty="0" smtClean="0">
                <a:latin typeface="+mn-ea"/>
                <a:sym typeface="+mn-ea"/>
              </a:rPr>
              <a:t>中华心血管病杂志</a:t>
            </a:r>
            <a:r>
              <a:rPr lang="en-US" altLang="zh-CN" sz="1600" dirty="0" smtClean="0">
                <a:latin typeface="+mn-ea"/>
                <a:sym typeface="+mn-ea"/>
              </a:rPr>
              <a:t>,44(3): 197-211.</a:t>
            </a:r>
            <a:endParaRPr lang="zh-CN" altLang="en-US" sz="1600" dirty="0"/>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C:\Users\Administrator\Desktop\QQ截图20161105013120.jpg"/>
          <p:cNvPicPr>
            <a:picLocks noChangeAspect="1" noChangeArrowheads="1"/>
          </p:cNvPicPr>
          <p:nvPr/>
        </p:nvPicPr>
        <p:blipFill>
          <a:blip r:embed="rId2" cstate="print"/>
          <a:srcRect/>
          <a:stretch>
            <a:fillRect/>
          </a:stretch>
        </p:blipFill>
        <p:spPr bwMode="auto">
          <a:xfrm>
            <a:off x="928662" y="1357298"/>
            <a:ext cx="7286676" cy="4727538"/>
          </a:xfrm>
          <a:prstGeom prst="rect">
            <a:avLst/>
          </a:prstGeom>
          <a:noFill/>
        </p:spPr>
      </p:pic>
      <p:sp>
        <p:nvSpPr>
          <p:cNvPr id="5" name="矩形 4"/>
          <p:cNvSpPr/>
          <p:nvPr/>
        </p:nvSpPr>
        <p:spPr>
          <a:xfrm>
            <a:off x="242970" y="967071"/>
            <a:ext cx="5400600" cy="461665"/>
          </a:xfrm>
          <a:prstGeom prst="rect">
            <a:avLst/>
          </a:prstGeom>
        </p:spPr>
        <p:txBody>
          <a:bodyPr wrap="square">
            <a:spAutoFit/>
          </a:bodyPr>
          <a:lstStyle/>
          <a:p>
            <a:r>
              <a:rPr lang="zh-CN" altLang="en-US" sz="2400" dirty="0" smtClean="0">
                <a:latin typeface="黑体" pitchFamily="49" charset="-122"/>
                <a:ea typeface="黑体" pitchFamily="49" charset="-122"/>
              </a:rPr>
              <a:t>基于危险度分层的急性</a:t>
            </a:r>
            <a:r>
              <a:rPr lang="en-US" altLang="zh-CN" sz="2400" dirty="0" smtClean="0">
                <a:latin typeface="黑体" pitchFamily="49" charset="-122"/>
                <a:ea typeface="黑体" pitchFamily="49" charset="-122"/>
              </a:rPr>
              <a:t>PE</a:t>
            </a:r>
            <a:r>
              <a:rPr lang="zh-CN" altLang="en-US" sz="2400" dirty="0" smtClean="0">
                <a:latin typeface="黑体" pitchFamily="49" charset="-122"/>
                <a:ea typeface="黑体" pitchFamily="49" charset="-122"/>
              </a:rPr>
              <a:t>治疗策略</a:t>
            </a:r>
            <a:r>
              <a:rPr lang="zh-CN" altLang="en-US" sz="2400" baseline="30000" dirty="0" smtClean="0">
                <a:latin typeface="黑体" pitchFamily="49" charset="-122"/>
                <a:ea typeface="黑体" pitchFamily="49" charset="-122"/>
                <a:sym typeface="+mn-ea"/>
              </a:rPr>
              <a:t>[</a:t>
            </a:r>
            <a:r>
              <a:rPr lang="en-US" altLang="zh-CN" sz="2400" baseline="30000" dirty="0" smtClean="0">
                <a:latin typeface="黑体" pitchFamily="49" charset="-122"/>
                <a:ea typeface="黑体" pitchFamily="49" charset="-122"/>
                <a:sym typeface="+mn-ea"/>
              </a:rPr>
              <a:t>3</a:t>
            </a:r>
            <a:r>
              <a:rPr lang="zh-CN" altLang="en-US" sz="2400" baseline="30000" dirty="0" smtClean="0">
                <a:latin typeface="黑体" pitchFamily="49" charset="-122"/>
                <a:ea typeface="黑体" pitchFamily="49" charset="-122"/>
                <a:sym typeface="+mn-ea"/>
              </a:rPr>
              <a:t>] </a:t>
            </a:r>
            <a:endParaRPr lang="zh-CN" altLang="en-US" sz="2400" dirty="0">
              <a:latin typeface="黑体" pitchFamily="49" charset="-122"/>
              <a:ea typeface="黑体" pitchFamily="49" charset="-122"/>
            </a:endParaRPr>
          </a:p>
        </p:txBody>
      </p:sp>
      <p:sp>
        <p:nvSpPr>
          <p:cNvPr id="6" name="文本框 6"/>
          <p:cNvSpPr txBox="1"/>
          <p:nvPr/>
        </p:nvSpPr>
        <p:spPr>
          <a:xfrm>
            <a:off x="571472" y="6130373"/>
            <a:ext cx="7850505" cy="584775"/>
          </a:xfrm>
          <a:prstGeom prst="rect">
            <a:avLst/>
          </a:prstGeom>
          <a:noFill/>
        </p:spPr>
        <p:txBody>
          <a:bodyPr wrap="square" rtlCol="0" anchor="t">
            <a:spAutoFit/>
          </a:bodyPr>
          <a:lstStyle/>
          <a:p>
            <a:r>
              <a:rPr lang="zh-CN" altLang="en-US" sz="1600" dirty="0" smtClean="0">
                <a:latin typeface="+mn-ea"/>
                <a:sym typeface="+mn-ea"/>
              </a:rPr>
              <a:t>[</a:t>
            </a:r>
            <a:r>
              <a:rPr lang="en-US" altLang="zh-CN" sz="1600" dirty="0" smtClean="0">
                <a:latin typeface="+mn-ea"/>
                <a:sym typeface="+mn-ea"/>
              </a:rPr>
              <a:t>3</a:t>
            </a:r>
            <a:r>
              <a:rPr lang="zh-CN" altLang="en-US" sz="1600" dirty="0" smtClean="0">
                <a:latin typeface="+mn-ea"/>
                <a:sym typeface="+mn-ea"/>
              </a:rPr>
              <a:t>]中华医学会心血管病学分会肺血管病学组</a:t>
            </a:r>
            <a:r>
              <a:rPr lang="en-US" altLang="zh-CN" sz="1600" dirty="0" smtClean="0">
                <a:latin typeface="+mn-ea"/>
                <a:sym typeface="+mn-ea"/>
              </a:rPr>
              <a:t>.</a:t>
            </a:r>
            <a:r>
              <a:rPr lang="zh-CN" altLang="en-US" sz="1600" dirty="0" smtClean="0">
                <a:latin typeface="+mn-ea"/>
                <a:sym typeface="+mn-ea"/>
              </a:rPr>
              <a:t>急性肺栓塞诊断与治疗中国专家共识</a:t>
            </a:r>
            <a:r>
              <a:rPr lang="en-US" altLang="zh-CN" sz="1600" dirty="0" smtClean="0">
                <a:latin typeface="+mn-ea"/>
                <a:sym typeface="+mn-ea"/>
              </a:rPr>
              <a:t>(2015)[J].</a:t>
            </a:r>
            <a:r>
              <a:rPr lang="zh-CN" altLang="en-US" sz="1600" dirty="0" smtClean="0">
                <a:latin typeface="+mn-ea"/>
                <a:sym typeface="+mn-ea"/>
              </a:rPr>
              <a:t>中华心血管病杂志</a:t>
            </a:r>
            <a:r>
              <a:rPr lang="en-US" altLang="zh-CN" sz="1600" dirty="0" smtClean="0">
                <a:latin typeface="+mn-ea"/>
                <a:sym typeface="+mn-ea"/>
              </a:rPr>
              <a:t>,44(3): 197-211.</a:t>
            </a:r>
            <a:endParaRPr lang="zh-CN" altLang="en-US" sz="1600" dirty="0"/>
          </a:p>
        </p:txBody>
      </p:sp>
      <p:sp>
        <p:nvSpPr>
          <p:cNvPr id="7"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071538" y="2000240"/>
            <a:ext cx="7358114" cy="714380"/>
          </a:xfrm>
          <a:solidFill>
            <a:schemeClr val="bg1">
              <a:lumMod val="95000"/>
            </a:schemeClr>
          </a:solidFill>
        </p:spPr>
        <p:txBody>
          <a:bodyPr/>
          <a:lstStyle/>
          <a:p>
            <a:pPr>
              <a:lnSpc>
                <a:spcPts val="200"/>
              </a:lnSpc>
              <a:buNone/>
            </a:pPr>
            <a:r>
              <a:rPr lang="zh-CN" altLang="en-US" sz="2000" dirty="0" smtClean="0"/>
              <a:t>  </a:t>
            </a:r>
            <a:endParaRPr lang="en-US" altLang="zh-CN" sz="2000" dirty="0" smtClean="0"/>
          </a:p>
          <a:p>
            <a:pPr>
              <a:buNone/>
            </a:pPr>
            <a:r>
              <a:rPr lang="zh-CN" altLang="en-US" sz="2000" dirty="0" smtClean="0">
                <a:solidFill>
                  <a:srgbClr val="0000CC"/>
                </a:solidFill>
              </a:rPr>
              <a:t>危重程度：</a:t>
            </a:r>
            <a:r>
              <a:rPr lang="zh-CN" altLang="en-US" sz="2000" dirty="0" smtClean="0">
                <a:latin typeface="+mn-ea"/>
              </a:rPr>
              <a:t>高危，</a:t>
            </a:r>
            <a:r>
              <a:rPr lang="zh-CN" altLang="en-US" sz="2000" dirty="0" smtClean="0"/>
              <a:t>死亡多在早期确诊前</a:t>
            </a:r>
            <a:r>
              <a:rPr lang="zh-CN" altLang="en-US" sz="2000" baseline="30000" dirty="0" smtClean="0">
                <a:sym typeface="+mn-ea"/>
              </a:rPr>
              <a:t>[</a:t>
            </a:r>
            <a:r>
              <a:rPr lang="en-US" altLang="zh-CN" sz="2000" baseline="30000" dirty="0" smtClean="0">
                <a:sym typeface="+mn-ea"/>
              </a:rPr>
              <a:t>4</a:t>
            </a:r>
            <a:r>
              <a:rPr lang="zh-CN" altLang="en-US" sz="2000" baseline="30000" dirty="0" smtClean="0">
                <a:sym typeface="+mn-ea"/>
              </a:rPr>
              <a:t>] </a:t>
            </a:r>
            <a:r>
              <a:rPr lang="zh-CN" altLang="en-US" sz="2000" dirty="0" smtClean="0">
                <a:sym typeface="+mn-ea"/>
              </a:rPr>
              <a:t>。</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张力性气胸</a:t>
            </a: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2" descr="C:\Users\Administrator\Desktop\QQ截图20161105014442.jpg"/>
          <p:cNvPicPr>
            <a:picLocks noChangeAspect="1" noChangeArrowheads="1"/>
          </p:cNvPicPr>
          <p:nvPr/>
        </p:nvPicPr>
        <p:blipFill>
          <a:blip r:embed="rId2" cstate="print"/>
          <a:srcRect/>
          <a:stretch>
            <a:fillRect/>
          </a:stretch>
        </p:blipFill>
        <p:spPr bwMode="auto">
          <a:xfrm>
            <a:off x="1071538" y="2714620"/>
            <a:ext cx="6286544" cy="3429024"/>
          </a:xfrm>
          <a:prstGeom prst="rect">
            <a:avLst/>
          </a:prstGeom>
          <a:noFill/>
        </p:spPr>
      </p:pic>
      <p:sp>
        <p:nvSpPr>
          <p:cNvPr id="27" name="矩形 26"/>
          <p:cNvSpPr/>
          <p:nvPr/>
        </p:nvSpPr>
        <p:spPr>
          <a:xfrm>
            <a:off x="785818" y="6357958"/>
            <a:ext cx="8501090" cy="461665"/>
          </a:xfrm>
          <a:prstGeom prst="rect">
            <a:avLst/>
          </a:prstGeom>
        </p:spPr>
        <p:txBody>
          <a:bodyPr wrap="square">
            <a:spAutoFit/>
          </a:bodyPr>
          <a:lstStyle/>
          <a:p>
            <a:r>
              <a:rPr lang="zh-CN" altLang="en-US" sz="1200" dirty="0" smtClean="0">
                <a:latin typeface="+mn-ea"/>
                <a:sym typeface="+mn-ea"/>
              </a:rPr>
              <a:t>[</a:t>
            </a:r>
            <a:r>
              <a:rPr lang="en-US" altLang="zh-CN" sz="1200" dirty="0" smtClean="0">
                <a:latin typeface="+mn-ea"/>
                <a:sym typeface="+mn-ea"/>
              </a:rPr>
              <a:t>4</a:t>
            </a:r>
            <a:r>
              <a:rPr lang="zh-CN" altLang="en-US" sz="1200" dirty="0" smtClean="0">
                <a:latin typeface="+mn-ea"/>
                <a:sym typeface="+mn-ea"/>
              </a:rPr>
              <a:t>] </a:t>
            </a:r>
            <a:r>
              <a:rPr lang="en-US" altLang="zh-CN" sz="1200" dirty="0" smtClean="0">
                <a:latin typeface="+mn-ea"/>
              </a:rPr>
              <a:t>Andrew MacDuff,Anthony Arnold,JohnHarvey,etal.Management of spontaneous pneumothorax:British Thoracic Society pleural disease guideline 2010[J].Thorax 2010 Aug:65 Suppl 2 ii18-31.</a:t>
            </a:r>
            <a:endParaRPr lang="zh-CN" altLang="en-US" sz="1200" dirty="0">
              <a:latin typeface="+mn-ea"/>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071538" y="2143116"/>
            <a:ext cx="7358114" cy="3643338"/>
          </a:xfrm>
          <a:solidFill>
            <a:schemeClr val="bg1">
              <a:lumMod val="95000"/>
            </a:schemeClr>
          </a:solidFill>
        </p:spPr>
        <p:txBody>
          <a:bodyPr/>
          <a:lstStyle/>
          <a:p>
            <a:pPr>
              <a:lnSpc>
                <a:spcPts val="200"/>
              </a:lnSpc>
              <a:buNone/>
            </a:pPr>
            <a:r>
              <a:rPr lang="zh-CN" altLang="en-US" sz="2000" dirty="0" smtClean="0"/>
              <a:t>  </a:t>
            </a:r>
            <a:endParaRPr lang="en-US" altLang="zh-CN" sz="2000" dirty="0" smtClean="0"/>
          </a:p>
          <a:p>
            <a:pPr>
              <a:buNone/>
            </a:pPr>
            <a:r>
              <a:rPr lang="zh-CN" altLang="en-US" sz="2000" dirty="0" smtClean="0">
                <a:solidFill>
                  <a:srgbClr val="0000CC"/>
                </a:solidFill>
                <a:latin typeface="+mn-ea"/>
              </a:rPr>
              <a:t>抢救原则</a:t>
            </a:r>
            <a:r>
              <a:rPr lang="zh-CN" altLang="en-US" sz="2000" baseline="30000" dirty="0" smtClean="0">
                <a:solidFill>
                  <a:srgbClr val="0000CC"/>
                </a:solidFill>
                <a:sym typeface="+mn-ea"/>
              </a:rPr>
              <a:t>[</a:t>
            </a:r>
            <a:r>
              <a:rPr lang="en-US" altLang="zh-CN" sz="2000" baseline="30000" dirty="0" smtClean="0">
                <a:solidFill>
                  <a:srgbClr val="0000CC"/>
                </a:solidFill>
                <a:sym typeface="+mn-ea"/>
              </a:rPr>
              <a:t>4</a:t>
            </a:r>
            <a:r>
              <a:rPr lang="zh-CN" altLang="en-US" sz="2000" baseline="30000" dirty="0" smtClean="0">
                <a:solidFill>
                  <a:srgbClr val="0000CC"/>
                </a:solidFill>
                <a:sym typeface="+mn-ea"/>
              </a:rPr>
              <a:t>] </a:t>
            </a:r>
            <a:r>
              <a:rPr lang="zh-CN" altLang="en-US" sz="2000" dirty="0" smtClean="0">
                <a:solidFill>
                  <a:srgbClr val="0000CC"/>
                </a:solidFill>
                <a:latin typeface="+mn-ea"/>
              </a:rPr>
              <a:t>：</a:t>
            </a:r>
            <a:endParaRPr lang="en-US" altLang="zh-CN" sz="2000" dirty="0" smtClean="0">
              <a:solidFill>
                <a:srgbClr val="0000CC"/>
              </a:solidFill>
              <a:latin typeface="+mn-ea"/>
            </a:endParaRPr>
          </a:p>
          <a:p>
            <a:pPr>
              <a:buNone/>
            </a:pPr>
            <a:r>
              <a:rPr lang="en-US" altLang="zh-CN" sz="2000" dirty="0" smtClean="0">
                <a:latin typeface="+mn-ea"/>
              </a:rPr>
              <a:t>  </a:t>
            </a:r>
            <a:r>
              <a:rPr lang="zh-CN" altLang="en-US" sz="2000" dirty="0" smtClean="0">
                <a:solidFill>
                  <a:srgbClr val="0000CC"/>
                </a:solidFill>
                <a:latin typeface="+mn-ea"/>
              </a:rPr>
              <a:t>（</a:t>
            </a:r>
            <a:r>
              <a:rPr lang="en-US" altLang="zh-CN" sz="2000" dirty="0" smtClean="0">
                <a:solidFill>
                  <a:srgbClr val="0000CC"/>
                </a:solidFill>
                <a:latin typeface="+mn-ea"/>
              </a:rPr>
              <a:t>1</a:t>
            </a:r>
            <a:r>
              <a:rPr lang="zh-CN" altLang="en-US" sz="2000" dirty="0" smtClean="0">
                <a:solidFill>
                  <a:srgbClr val="0000CC"/>
                </a:solidFill>
                <a:latin typeface="+mn-ea"/>
              </a:rPr>
              <a:t>）诊断：</a:t>
            </a:r>
            <a:endParaRPr lang="en-US" altLang="zh-CN" sz="2000" dirty="0" smtClean="0">
              <a:solidFill>
                <a:srgbClr val="0000CC"/>
              </a:solidFill>
              <a:latin typeface="+mn-ea"/>
            </a:endParaRPr>
          </a:p>
          <a:p>
            <a:pPr>
              <a:buNone/>
            </a:pPr>
            <a:r>
              <a:rPr lang="en-US" altLang="zh-CN" sz="2000" dirty="0" smtClean="0">
                <a:latin typeface="+mn-ea"/>
              </a:rPr>
              <a:t>    </a:t>
            </a:r>
            <a:r>
              <a:rPr lang="zh-CN" altLang="en-US" sz="2000" dirty="0" smtClean="0">
                <a:latin typeface="+mn-ea"/>
              </a:rPr>
              <a:t>临床表现：胸痛，进行性呼吸困难</a:t>
            </a:r>
            <a:endParaRPr lang="en-US" altLang="zh-CN" sz="2000" dirty="0" smtClean="0">
              <a:latin typeface="+mn-ea"/>
            </a:endParaRPr>
          </a:p>
          <a:p>
            <a:pPr>
              <a:buNone/>
            </a:pPr>
            <a:r>
              <a:rPr lang="en-US" altLang="zh-CN" sz="2000" dirty="0" smtClean="0">
                <a:latin typeface="+mn-ea"/>
              </a:rPr>
              <a:t>    </a:t>
            </a:r>
            <a:r>
              <a:rPr lang="zh-CN" altLang="en-US" sz="2000" dirty="0" smtClean="0">
                <a:latin typeface="+mn-ea"/>
              </a:rPr>
              <a:t>胸片：标准立位吸气相</a:t>
            </a:r>
            <a:endParaRPr lang="en-US" altLang="zh-CN" sz="2000" dirty="0" smtClean="0">
              <a:latin typeface="+mn-ea"/>
            </a:endParaRPr>
          </a:p>
          <a:p>
            <a:pPr>
              <a:buNone/>
            </a:pPr>
            <a:r>
              <a:rPr lang="zh-CN" altLang="en-US" sz="2000" dirty="0" smtClean="0">
                <a:latin typeface="+mn-ea"/>
              </a:rPr>
              <a:t>    </a:t>
            </a:r>
            <a:r>
              <a:rPr lang="en-US" altLang="zh-CN" sz="2000" dirty="0" smtClean="0">
                <a:latin typeface="+mn-ea"/>
              </a:rPr>
              <a:t>CT  </a:t>
            </a:r>
            <a:r>
              <a:rPr lang="zh-CN" altLang="en-US" sz="2000" dirty="0" smtClean="0">
                <a:latin typeface="+mn-ea"/>
              </a:rPr>
              <a:t>超声</a:t>
            </a:r>
            <a:endParaRPr lang="en-US" altLang="zh-CN" sz="2000" dirty="0" smtClean="0">
              <a:latin typeface="+mn-ea"/>
            </a:endParaRPr>
          </a:p>
          <a:p>
            <a:pPr>
              <a:buNone/>
            </a:pPr>
            <a:r>
              <a:rPr lang="en-US" altLang="zh-CN" sz="2000" dirty="0" smtClean="0">
                <a:solidFill>
                  <a:srgbClr val="0000CC"/>
                </a:solidFill>
                <a:latin typeface="+mn-ea"/>
              </a:rPr>
              <a:t>  </a:t>
            </a:r>
            <a:r>
              <a:rPr lang="zh-CN" altLang="en-US" sz="2000" dirty="0" smtClean="0">
                <a:solidFill>
                  <a:srgbClr val="0000CC"/>
                </a:solidFill>
                <a:latin typeface="+mn-ea"/>
              </a:rPr>
              <a:t>（</a:t>
            </a:r>
            <a:r>
              <a:rPr lang="en-US" altLang="zh-CN" sz="2000" dirty="0" smtClean="0">
                <a:solidFill>
                  <a:srgbClr val="0000CC"/>
                </a:solidFill>
                <a:latin typeface="+mn-ea"/>
              </a:rPr>
              <a:t>2</a:t>
            </a:r>
            <a:r>
              <a:rPr lang="zh-CN" altLang="en-US" sz="2000" dirty="0" smtClean="0">
                <a:solidFill>
                  <a:srgbClr val="0000CC"/>
                </a:solidFill>
                <a:latin typeface="+mn-ea"/>
              </a:rPr>
              <a:t>）治疗：</a:t>
            </a:r>
            <a:r>
              <a:rPr lang="zh-CN" altLang="en-US" sz="2000" dirty="0" smtClean="0">
                <a:latin typeface="+mn-ea"/>
              </a:rPr>
              <a:t> </a:t>
            </a:r>
            <a:endParaRPr lang="en-US" altLang="zh-CN" sz="2000" dirty="0" smtClean="0">
              <a:latin typeface="+mn-ea"/>
            </a:endParaRPr>
          </a:p>
          <a:p>
            <a:pPr>
              <a:buNone/>
            </a:pPr>
            <a:r>
              <a:rPr lang="en-US" altLang="zh-CN" sz="2000" dirty="0" smtClean="0">
                <a:latin typeface="+mn-ea"/>
              </a:rPr>
              <a:t>    </a:t>
            </a:r>
            <a:r>
              <a:rPr lang="zh-CN" altLang="en-US" sz="2000" dirty="0" smtClean="0">
                <a:latin typeface="+mn-ea"/>
              </a:rPr>
              <a:t>氧疗、</a:t>
            </a:r>
            <a:r>
              <a:rPr lang="zh-CN" altLang="en-US" sz="2000" dirty="0" smtClean="0">
                <a:solidFill>
                  <a:srgbClr val="FF0000"/>
                </a:solidFill>
                <a:latin typeface="+mn-ea"/>
              </a:rPr>
              <a:t>胸腔闭式引流术</a:t>
            </a:r>
            <a:r>
              <a:rPr lang="en-US" altLang="zh-CN" sz="2000" dirty="0" smtClean="0">
                <a:latin typeface="+mn-ea"/>
              </a:rPr>
              <a:t> </a:t>
            </a:r>
            <a:r>
              <a:rPr lang="zh-CN" altLang="en-US" sz="2000" dirty="0" smtClean="0">
                <a:latin typeface="+mn-ea"/>
              </a:rPr>
              <a:t>、胸膜固定术</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张力性气胸</a:t>
            </a: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00100" y="5976484"/>
            <a:ext cx="7884368" cy="738664"/>
          </a:xfrm>
          <a:prstGeom prst="rect">
            <a:avLst/>
          </a:prstGeom>
        </p:spPr>
        <p:txBody>
          <a:bodyPr wrap="square">
            <a:spAutoFit/>
          </a:bodyPr>
          <a:lstStyle/>
          <a:p>
            <a:r>
              <a:rPr lang="zh-CN" altLang="en-US" sz="1400" dirty="0" smtClean="0">
                <a:latin typeface="+mn-ea"/>
                <a:sym typeface="+mn-ea"/>
              </a:rPr>
              <a:t>[</a:t>
            </a:r>
            <a:r>
              <a:rPr lang="en-US" altLang="zh-CN" sz="1400" dirty="0" smtClean="0">
                <a:latin typeface="+mn-ea"/>
                <a:sym typeface="+mn-ea"/>
              </a:rPr>
              <a:t>4</a:t>
            </a:r>
            <a:r>
              <a:rPr lang="zh-CN" altLang="en-US" sz="1400" dirty="0" smtClean="0">
                <a:latin typeface="+mn-ea"/>
                <a:sym typeface="+mn-ea"/>
              </a:rPr>
              <a:t>] </a:t>
            </a:r>
            <a:r>
              <a:rPr lang="en-US" altLang="zh-CN" sz="1400" dirty="0" smtClean="0">
                <a:latin typeface="+mn-ea"/>
              </a:rPr>
              <a:t>Andrew MacDuff,Anthony Arnold,JohnHarvey,etal.Management of spontaneous pneumothorax:British Thoracic Society pleural disease guideline 2010[J].Thorax 2010 Aug:65 Suppl 2 ii18-31.</a:t>
            </a:r>
            <a:endParaRPr lang="zh-CN" altLang="en-US" sz="1400" dirty="0">
              <a:latin typeface="+mn-ea"/>
            </a:endParaRPr>
          </a:p>
        </p:txBody>
      </p:sp>
      <p:pic>
        <p:nvPicPr>
          <p:cNvPr id="16" name="Picture 3" descr="C:\Users\Administrator\Desktop\4e56f5f45cfa7826"/>
          <p:cNvPicPr>
            <a:picLocks noChangeAspect="1" noChangeArrowheads="1"/>
          </p:cNvPicPr>
          <p:nvPr/>
        </p:nvPicPr>
        <p:blipFill>
          <a:blip r:embed="rId2" cstate="print"/>
          <a:srcRect/>
          <a:stretch>
            <a:fillRect/>
          </a:stretch>
        </p:blipFill>
        <p:spPr bwMode="auto">
          <a:xfrm>
            <a:off x="6002124" y="2571744"/>
            <a:ext cx="3141876" cy="3071834"/>
          </a:xfrm>
          <a:prstGeom prst="rect">
            <a:avLst/>
          </a:prstGeom>
          <a:noFill/>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142976" y="2214554"/>
            <a:ext cx="7358114" cy="714380"/>
          </a:xfrm>
          <a:solidFill>
            <a:schemeClr val="bg1">
              <a:lumMod val="95000"/>
            </a:schemeClr>
          </a:solidFill>
        </p:spPr>
        <p:txBody>
          <a:bodyPr/>
          <a:lstStyle/>
          <a:p>
            <a:pPr>
              <a:lnSpc>
                <a:spcPts val="200"/>
              </a:lnSpc>
              <a:buNone/>
            </a:pPr>
            <a:r>
              <a:rPr lang="zh-CN" altLang="en-US" sz="2000" dirty="0" smtClean="0"/>
              <a:t>  </a:t>
            </a:r>
            <a:endParaRPr lang="en-US" altLang="zh-CN" sz="2000" dirty="0" smtClean="0"/>
          </a:p>
          <a:p>
            <a:pPr>
              <a:buNone/>
            </a:pPr>
            <a:r>
              <a:rPr lang="zh-CN" altLang="en-US" sz="2000" dirty="0" smtClean="0">
                <a:solidFill>
                  <a:srgbClr val="0000CC"/>
                </a:solidFill>
              </a:rPr>
              <a:t>危重程度：</a:t>
            </a:r>
            <a:r>
              <a:rPr lang="zh-CN" altLang="en-US" sz="2000" dirty="0" smtClean="0">
                <a:latin typeface="+mn-ea"/>
              </a:rPr>
              <a:t>高危，</a:t>
            </a:r>
            <a:r>
              <a:rPr lang="zh-CN" altLang="en-US" sz="2000" dirty="0" smtClean="0"/>
              <a:t>急需皮下或手术引流，病情凶险 </a:t>
            </a:r>
            <a:r>
              <a:rPr lang="zh-CN" altLang="en-US" sz="2000" baseline="30000" dirty="0" smtClean="0">
                <a:sym typeface="+mn-ea"/>
              </a:rPr>
              <a:t>[</a:t>
            </a:r>
            <a:r>
              <a:rPr lang="en-US" altLang="zh-CN" sz="2000" baseline="30000" dirty="0" smtClean="0">
                <a:sym typeface="+mn-ea"/>
              </a:rPr>
              <a:t>5</a:t>
            </a:r>
            <a:r>
              <a:rPr lang="zh-CN" altLang="en-US" sz="2000" baseline="30000" dirty="0" smtClean="0">
                <a:sym typeface="+mn-ea"/>
              </a:rPr>
              <a:t>] </a:t>
            </a:r>
            <a:r>
              <a:rPr lang="zh-CN" altLang="en-US" sz="2000" dirty="0" smtClean="0">
                <a:sym typeface="+mn-ea"/>
              </a:rPr>
              <a:t>。</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心包填塞</a:t>
            </a: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5786" y="3071810"/>
            <a:ext cx="214314" cy="35719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a:spLocks/>
          </p:cNvSpPr>
          <p:nvPr/>
        </p:nvSpPr>
        <p:spPr bwMode="auto">
          <a:xfrm>
            <a:off x="1142976" y="3071810"/>
            <a:ext cx="7358114" cy="3000396"/>
          </a:xfrm>
          <a:prstGeom prst="rect">
            <a:avLst/>
          </a:prstGeom>
          <a:solidFill>
            <a:schemeClr val="bg1">
              <a:lumMod val="95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buNone/>
            </a:pPr>
            <a:r>
              <a:rPr lang="zh-CN" altLang="en-US" sz="2000" dirty="0" smtClean="0">
                <a:solidFill>
                  <a:srgbClr val="0000CC"/>
                </a:solidFill>
                <a:latin typeface="黑体" pitchFamily="49" charset="-122"/>
                <a:ea typeface="黑体" pitchFamily="49" charset="-122"/>
              </a:rPr>
              <a:t>抢救原则</a:t>
            </a:r>
            <a:r>
              <a:rPr lang="zh-CN" altLang="en-US" sz="2000" baseline="30000" dirty="0" smtClean="0">
                <a:solidFill>
                  <a:srgbClr val="0000CC"/>
                </a:solidFill>
                <a:latin typeface="黑体" pitchFamily="49" charset="-122"/>
                <a:ea typeface="黑体" pitchFamily="49" charset="-122"/>
                <a:sym typeface="+mn-ea"/>
              </a:rPr>
              <a:t>[</a:t>
            </a:r>
            <a:r>
              <a:rPr lang="en-US" altLang="zh-CN" sz="2000" baseline="30000" dirty="0" smtClean="0">
                <a:solidFill>
                  <a:srgbClr val="0000CC"/>
                </a:solidFill>
                <a:latin typeface="黑体" pitchFamily="49" charset="-122"/>
                <a:ea typeface="黑体" pitchFamily="49" charset="-122"/>
                <a:sym typeface="+mn-ea"/>
              </a:rPr>
              <a:t>5</a:t>
            </a:r>
            <a:r>
              <a:rPr lang="zh-CN" altLang="en-US" sz="2000" baseline="30000" dirty="0" smtClean="0">
                <a:solidFill>
                  <a:srgbClr val="0000CC"/>
                </a:solidFill>
                <a:latin typeface="黑体" pitchFamily="49" charset="-122"/>
                <a:ea typeface="黑体" pitchFamily="49" charset="-122"/>
                <a:sym typeface="+mn-ea"/>
              </a:rPr>
              <a:t>] </a:t>
            </a:r>
            <a:r>
              <a:rPr lang="zh-CN" altLang="en-US" sz="2000" dirty="0" smtClean="0">
                <a:solidFill>
                  <a:srgbClr val="0000CC"/>
                </a:solidFill>
                <a:latin typeface="黑体" pitchFamily="49" charset="-122"/>
                <a:ea typeface="黑体" pitchFamily="49" charset="-122"/>
              </a:rPr>
              <a:t>：</a:t>
            </a:r>
            <a:endParaRPr lang="en-US" altLang="zh-CN" sz="2000" dirty="0" smtClean="0">
              <a:solidFill>
                <a:srgbClr val="0000CC"/>
              </a:solidFill>
              <a:latin typeface="黑体" pitchFamily="49" charset="-122"/>
              <a:ea typeface="黑体" pitchFamily="49" charset="-122"/>
            </a:endParaRPr>
          </a:p>
          <a:p>
            <a:pPr>
              <a:buNone/>
            </a:pPr>
            <a:r>
              <a:rPr lang="zh-CN" altLang="en-US" sz="2000" dirty="0" smtClean="0">
                <a:solidFill>
                  <a:srgbClr val="0000CC"/>
                </a:solidFill>
                <a:latin typeface="黑体" pitchFamily="49" charset="-122"/>
                <a:ea typeface="黑体" pitchFamily="49" charset="-122"/>
              </a:rPr>
              <a:t>（</a:t>
            </a:r>
            <a:r>
              <a:rPr lang="en-US" altLang="zh-CN" sz="2000" dirty="0" smtClean="0">
                <a:solidFill>
                  <a:srgbClr val="0000CC"/>
                </a:solidFill>
                <a:latin typeface="黑体" pitchFamily="49" charset="-122"/>
                <a:ea typeface="黑体" pitchFamily="49" charset="-122"/>
              </a:rPr>
              <a:t>1</a:t>
            </a:r>
            <a:r>
              <a:rPr lang="zh-CN" altLang="en-US" sz="2000" dirty="0" smtClean="0">
                <a:solidFill>
                  <a:srgbClr val="0000CC"/>
                </a:solidFill>
                <a:latin typeface="黑体" pitchFamily="49" charset="-122"/>
                <a:ea typeface="黑体" pitchFamily="49" charset="-122"/>
              </a:rPr>
              <a:t>）诊断：</a:t>
            </a:r>
            <a:endParaRPr lang="en-US" altLang="zh-CN" sz="2000" dirty="0" smtClean="0">
              <a:solidFill>
                <a:srgbClr val="0000CC"/>
              </a:solidFill>
              <a:latin typeface="黑体" pitchFamily="49" charset="-122"/>
              <a:ea typeface="黑体" pitchFamily="49" charset="-122"/>
            </a:endParaRPr>
          </a:p>
          <a:p>
            <a:pPr>
              <a:buNone/>
            </a:pPr>
            <a:r>
              <a:rPr lang="zh-CN" altLang="en-US" sz="2000" dirty="0" smtClean="0">
                <a:latin typeface="黑体" pitchFamily="49" charset="-122"/>
                <a:ea typeface="黑体" pitchFamily="49" charset="-122"/>
              </a:rPr>
              <a:t>     临床表现：低血压、颈静脉怒张、奇脉、心动过速、气促</a:t>
            </a:r>
            <a:endParaRPr lang="en-US" altLang="zh-CN" sz="2000" dirty="0" smtClean="0">
              <a:latin typeface="黑体" pitchFamily="49" charset="-122"/>
              <a:ea typeface="黑体" pitchFamily="49" charset="-122"/>
            </a:endParaRPr>
          </a:p>
          <a:p>
            <a:pPr>
              <a:buNone/>
            </a:pPr>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或严重呼吸困难</a:t>
            </a:r>
            <a:endParaRPr lang="en-US" altLang="zh-CN" sz="2000" dirty="0" smtClean="0">
              <a:latin typeface="黑体" pitchFamily="49" charset="-122"/>
              <a:ea typeface="黑体" pitchFamily="49" charset="-122"/>
            </a:endParaRPr>
          </a:p>
          <a:p>
            <a:pPr>
              <a:buNone/>
            </a:pPr>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心电图： </a:t>
            </a:r>
            <a:r>
              <a:rPr lang="en-US" altLang="zh-CN" sz="2000" dirty="0" smtClean="0">
                <a:latin typeface="黑体" pitchFamily="49" charset="-122"/>
                <a:ea typeface="黑体" pitchFamily="49" charset="-122"/>
              </a:rPr>
              <a:t>QRS </a:t>
            </a:r>
            <a:r>
              <a:rPr lang="zh-CN" altLang="en-US" sz="2000" dirty="0" smtClean="0">
                <a:latin typeface="黑体" pitchFamily="49" charset="-122"/>
                <a:ea typeface="黑体" pitchFamily="49" charset="-122"/>
              </a:rPr>
              <a:t>低电压、电交替现象</a:t>
            </a:r>
            <a:endParaRPr lang="en-US" altLang="zh-CN" sz="2000" dirty="0" smtClean="0">
              <a:latin typeface="黑体" pitchFamily="49" charset="-122"/>
              <a:ea typeface="黑体" pitchFamily="49" charset="-122"/>
            </a:endParaRPr>
          </a:p>
          <a:p>
            <a:pPr>
              <a:buNone/>
            </a:pPr>
            <a:r>
              <a:rPr lang="zh-CN" altLang="en-US" sz="2000" dirty="0" smtClean="0">
                <a:latin typeface="黑体" pitchFamily="49" charset="-122"/>
                <a:ea typeface="黑体" pitchFamily="49" charset="-122"/>
              </a:rPr>
              <a:t>    </a:t>
            </a:r>
            <a:r>
              <a:rPr lang="zh-CN" altLang="en-US" sz="2000" dirty="0" smtClean="0">
                <a:solidFill>
                  <a:srgbClr val="FF0000"/>
                </a:solidFill>
                <a:latin typeface="黑体" pitchFamily="49" charset="-122"/>
                <a:ea typeface="黑体" pitchFamily="49" charset="-122"/>
              </a:rPr>
              <a:t>超声：首选</a:t>
            </a:r>
            <a:endParaRPr lang="en-US" altLang="zh-CN" sz="2000" dirty="0" smtClean="0">
              <a:solidFill>
                <a:srgbClr val="FF0000"/>
              </a:solidFill>
              <a:latin typeface="黑体" pitchFamily="49" charset="-122"/>
              <a:ea typeface="黑体" pitchFamily="49" charset="-122"/>
            </a:endParaRPr>
          </a:p>
          <a:p>
            <a:pPr>
              <a:buNone/>
            </a:pPr>
            <a:r>
              <a:rPr lang="zh-CN" altLang="en-US" sz="2000" dirty="0" smtClean="0">
                <a:solidFill>
                  <a:srgbClr val="0000CC"/>
                </a:solidFill>
                <a:latin typeface="黑体" pitchFamily="49" charset="-122"/>
                <a:ea typeface="黑体" pitchFamily="49" charset="-122"/>
              </a:rPr>
              <a:t>（</a:t>
            </a:r>
            <a:r>
              <a:rPr lang="en-US" altLang="zh-CN" sz="2000" dirty="0" smtClean="0">
                <a:solidFill>
                  <a:srgbClr val="0000CC"/>
                </a:solidFill>
                <a:latin typeface="黑体" pitchFamily="49" charset="-122"/>
                <a:ea typeface="黑体" pitchFamily="49" charset="-122"/>
              </a:rPr>
              <a:t>2</a:t>
            </a:r>
            <a:r>
              <a:rPr lang="zh-CN" altLang="en-US" sz="2000" dirty="0" smtClean="0">
                <a:solidFill>
                  <a:srgbClr val="0000CC"/>
                </a:solidFill>
                <a:latin typeface="黑体" pitchFamily="49" charset="-122"/>
                <a:ea typeface="黑体" pitchFamily="49" charset="-122"/>
              </a:rPr>
              <a:t>）治疗：</a:t>
            </a:r>
            <a:endParaRPr lang="en-US" altLang="zh-CN" sz="2000" dirty="0" smtClean="0">
              <a:solidFill>
                <a:srgbClr val="0000CC"/>
              </a:solidFill>
              <a:latin typeface="黑体" pitchFamily="49" charset="-122"/>
              <a:ea typeface="黑体" pitchFamily="49" charset="-122"/>
            </a:endParaRPr>
          </a:p>
          <a:p>
            <a:pPr>
              <a:buNone/>
            </a:pPr>
            <a:r>
              <a:rPr lang="en-US" altLang="zh-CN" sz="2000" dirty="0" smtClean="0">
                <a:solidFill>
                  <a:srgbClr val="0000CC"/>
                </a:solidFill>
                <a:latin typeface="黑体" pitchFamily="49" charset="-122"/>
                <a:ea typeface="黑体" pitchFamily="49" charset="-122"/>
              </a:rPr>
              <a:t>     </a:t>
            </a:r>
            <a:r>
              <a:rPr lang="zh-CN" altLang="en-US" sz="2000" dirty="0" smtClean="0">
                <a:latin typeface="黑体" pitchFamily="49" charset="-122"/>
                <a:ea typeface="黑体" pitchFamily="49" charset="-122"/>
              </a:rPr>
              <a:t>明确病因，积极治疗原发病（主动脉夹层、心肌梗死、</a:t>
            </a:r>
            <a:endParaRPr lang="en-US" altLang="zh-CN" sz="2000" dirty="0" smtClean="0">
              <a:latin typeface="黑体" pitchFamily="49" charset="-122"/>
              <a:ea typeface="黑体" pitchFamily="49" charset="-122"/>
            </a:endParaRPr>
          </a:p>
          <a:p>
            <a:pPr>
              <a:buNone/>
            </a:pPr>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胸部创伤等）经皮穿刺、手术治疗</a:t>
            </a:r>
          </a:p>
        </p:txBody>
      </p:sp>
      <p:sp>
        <p:nvSpPr>
          <p:cNvPr id="26" name="矩形 25"/>
          <p:cNvSpPr/>
          <p:nvPr/>
        </p:nvSpPr>
        <p:spPr>
          <a:xfrm>
            <a:off x="1071538" y="6120490"/>
            <a:ext cx="7668344" cy="523220"/>
          </a:xfrm>
          <a:prstGeom prst="rect">
            <a:avLst/>
          </a:prstGeom>
        </p:spPr>
        <p:txBody>
          <a:bodyPr wrap="square">
            <a:spAutoFit/>
          </a:bodyPr>
          <a:lstStyle/>
          <a:p>
            <a:r>
              <a:rPr lang="zh-CN" altLang="en-US" sz="1400" dirty="0" smtClean="0">
                <a:latin typeface="+mn-ea"/>
                <a:sym typeface="+mn-ea"/>
              </a:rPr>
              <a:t>[</a:t>
            </a:r>
            <a:r>
              <a:rPr lang="en-US" altLang="zh-CN" sz="1400" dirty="0" smtClean="0">
                <a:latin typeface="+mn-ea"/>
                <a:sym typeface="+mn-ea"/>
              </a:rPr>
              <a:t>5</a:t>
            </a:r>
            <a:r>
              <a:rPr lang="zh-CN" altLang="en-US" sz="1400" dirty="0" smtClean="0">
                <a:latin typeface="+mn-ea"/>
                <a:sym typeface="+mn-ea"/>
              </a:rPr>
              <a:t>] </a:t>
            </a:r>
            <a:r>
              <a:rPr lang="en-US" altLang="zh-CN" sz="1400" dirty="0" smtClean="0">
                <a:latin typeface="+mn-ea"/>
              </a:rPr>
              <a:t>2015 ESC Guidelines for the diagnosis and management of pericardial diseases.Y Adler,P Charron,M Imazio,L Badano,etal.European Heart Journal,2015,36(42):2921-64</a:t>
            </a:r>
            <a:endParaRPr lang="en-US" altLang="zh-CN" sz="1400" dirty="0">
              <a:latin typeface="+mn-ea"/>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214422"/>
            <a:ext cx="6858048" cy="1285883"/>
          </a:xfrm>
          <a:ln>
            <a:noFill/>
          </a:ln>
        </p:spPr>
        <p:txBody>
          <a:bodyPr/>
          <a:lstStyle/>
          <a:p>
            <a:pPr>
              <a:buNone/>
            </a:pPr>
            <a:r>
              <a:rPr lang="zh-CN" altLang="en-US" sz="2400" dirty="0" smtClean="0"/>
              <a:t>一个思路五个步骤：</a:t>
            </a:r>
            <a:endParaRPr lang="en-US" altLang="zh-CN" sz="2400" dirty="0" smtClean="0"/>
          </a:p>
          <a:p>
            <a:pPr>
              <a:buNone/>
            </a:pPr>
            <a:r>
              <a:rPr lang="en-US" altLang="zh-CN" sz="2400" dirty="0" smtClean="0"/>
              <a:t>      </a:t>
            </a:r>
            <a:r>
              <a:rPr lang="zh-CN" altLang="en-US" sz="2400" dirty="0" smtClean="0"/>
              <a:t>一个思路：降阶梯筛查</a:t>
            </a:r>
            <a:endParaRPr lang="en-US" altLang="zh-CN" sz="2400" dirty="0" smtClean="0"/>
          </a:p>
          <a:p>
            <a:pPr>
              <a:buNone/>
            </a:pPr>
            <a:r>
              <a:rPr lang="zh-CN" altLang="en-US" sz="2400" dirty="0" smtClean="0"/>
              <a:t>      五个步骤：</a:t>
            </a:r>
            <a:endParaRPr lang="zh-CN" altLang="en-US" sz="2400" dirty="0"/>
          </a:p>
        </p:txBody>
      </p:sp>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grpSp>
        <p:nvGrpSpPr>
          <p:cNvPr id="8" name="Group 3"/>
          <p:cNvGrpSpPr>
            <a:grpSpLocks/>
          </p:cNvGrpSpPr>
          <p:nvPr/>
        </p:nvGrpSpPr>
        <p:grpSpPr bwMode="auto">
          <a:xfrm>
            <a:off x="928662" y="2862274"/>
            <a:ext cx="2770362" cy="2352676"/>
            <a:chOff x="1075" y="960"/>
            <a:chExt cx="4460" cy="2792"/>
          </a:xfrm>
        </p:grpSpPr>
        <p:sp>
          <p:nvSpPr>
            <p:cNvPr id="9" name="Freeform 4"/>
            <p:cNvSpPr>
              <a:spLocks/>
            </p:cNvSpPr>
            <p:nvPr/>
          </p:nvSpPr>
          <p:spPr bwMode="gray">
            <a:xfrm>
              <a:off x="5089" y="960"/>
              <a:ext cx="441" cy="705"/>
            </a:xfrm>
            <a:custGeom>
              <a:avLst/>
              <a:gdLst>
                <a:gd name="T0" fmla="*/ 1293 w 308"/>
                <a:gd name="T1" fmla="*/ 764 h 444"/>
                <a:gd name="T2" fmla="*/ 0 w 308"/>
                <a:gd name="T3" fmla="*/ 2822 h 444"/>
                <a:gd name="T4" fmla="*/ 0 w 308"/>
                <a:gd name="T5" fmla="*/ 1818 h 444"/>
                <a:gd name="T6" fmla="*/ 1293 w 308"/>
                <a:gd name="T7" fmla="*/ 0 h 444"/>
                <a:gd name="T8" fmla="*/ 1293 w 308"/>
                <a:gd name="T9" fmla="*/ 764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0"/>
                  </a:moveTo>
                  <a:lnTo>
                    <a:pt x="0" y="444"/>
                  </a:lnTo>
                  <a:lnTo>
                    <a:pt x="0" y="286"/>
                  </a:lnTo>
                  <a:lnTo>
                    <a:pt x="308" y="0"/>
                  </a:lnTo>
                  <a:lnTo>
                    <a:pt x="308" y="120"/>
                  </a:lnTo>
                  <a:close/>
                </a:path>
              </a:pathLst>
            </a:custGeom>
            <a:gradFill rotWithShape="1">
              <a:gsLst>
                <a:gs pos="0">
                  <a:srgbClr val="00281D"/>
                </a:gs>
                <a:gs pos="50000">
                  <a:srgbClr val="00563F"/>
                </a:gs>
                <a:gs pos="100000">
                  <a:srgbClr val="00281D"/>
                </a:gs>
              </a:gsLst>
              <a:lin ang="2700000" scaled="1"/>
            </a:gradFill>
            <a:ln w="0">
              <a:noFill/>
              <a:round/>
              <a:headEnd/>
              <a:tailEnd/>
            </a:ln>
          </p:spPr>
          <p:txBody>
            <a:bodyPr/>
            <a:lstStyle/>
            <a:p>
              <a:endParaRPr lang="zh-CN" altLang="en-US"/>
            </a:p>
          </p:txBody>
        </p:sp>
        <p:sp>
          <p:nvSpPr>
            <p:cNvPr id="10" name="Freeform 5"/>
            <p:cNvSpPr>
              <a:spLocks/>
            </p:cNvSpPr>
            <p:nvPr/>
          </p:nvSpPr>
          <p:spPr bwMode="gray">
            <a:xfrm>
              <a:off x="2976" y="960"/>
              <a:ext cx="2559" cy="451"/>
            </a:xfrm>
            <a:custGeom>
              <a:avLst/>
              <a:gdLst>
                <a:gd name="T0" fmla="*/ 6231 w 1786"/>
                <a:gd name="T1" fmla="*/ 1806 h 284"/>
                <a:gd name="T2" fmla="*/ 0 w 1786"/>
                <a:gd name="T3" fmla="*/ 1806 h 284"/>
                <a:gd name="T4" fmla="*/ 1880 w 1786"/>
                <a:gd name="T5" fmla="*/ 0 h 284"/>
                <a:gd name="T6" fmla="*/ 7528 w 1786"/>
                <a:gd name="T7" fmla="*/ 0 h 284"/>
                <a:gd name="T8" fmla="*/ 6231 w 1786"/>
                <a:gd name="T9" fmla="*/ 1806 h 284"/>
                <a:gd name="T10" fmla="*/ 0 60000 65536"/>
                <a:gd name="T11" fmla="*/ 0 60000 65536"/>
                <a:gd name="T12" fmla="*/ 0 60000 65536"/>
                <a:gd name="T13" fmla="*/ 0 60000 65536"/>
                <a:gd name="T14" fmla="*/ 0 60000 65536"/>
                <a:gd name="T15" fmla="*/ 0 w 1786"/>
                <a:gd name="T16" fmla="*/ 0 h 284"/>
                <a:gd name="T17" fmla="*/ 1786 w 1786"/>
                <a:gd name="T18" fmla="*/ 284 h 284"/>
              </a:gdLst>
              <a:ahLst/>
              <a:cxnLst>
                <a:cxn ang="T10">
                  <a:pos x="T0" y="T1"/>
                </a:cxn>
                <a:cxn ang="T11">
                  <a:pos x="T2" y="T3"/>
                </a:cxn>
                <a:cxn ang="T12">
                  <a:pos x="T4" y="T5"/>
                </a:cxn>
                <a:cxn ang="T13">
                  <a:pos x="T6" y="T7"/>
                </a:cxn>
                <a:cxn ang="T14">
                  <a:pos x="T8" y="T9"/>
                </a:cxn>
              </a:cxnLst>
              <a:rect l="T15" t="T16" r="T17" b="T18"/>
              <a:pathLst>
                <a:path w="1786" h="284">
                  <a:moveTo>
                    <a:pt x="1478" y="284"/>
                  </a:moveTo>
                  <a:lnTo>
                    <a:pt x="0" y="284"/>
                  </a:lnTo>
                  <a:lnTo>
                    <a:pt x="446" y="0"/>
                  </a:lnTo>
                  <a:lnTo>
                    <a:pt x="1786" y="0"/>
                  </a:lnTo>
                  <a:lnTo>
                    <a:pt x="1478" y="284"/>
                  </a:lnTo>
                  <a:close/>
                </a:path>
              </a:pathLst>
            </a:custGeom>
            <a:solidFill>
              <a:srgbClr val="00CC99"/>
            </a:solidFill>
            <a:ln w="0">
              <a:noFill/>
              <a:round/>
              <a:headEnd/>
              <a:tailEnd/>
            </a:ln>
          </p:spPr>
          <p:txBody>
            <a:bodyPr/>
            <a:lstStyle/>
            <a:p>
              <a:endParaRPr lang="zh-CN" altLang="en-US"/>
            </a:p>
          </p:txBody>
        </p:sp>
        <p:sp>
          <p:nvSpPr>
            <p:cNvPr id="11" name="Freeform 6"/>
            <p:cNvSpPr>
              <a:spLocks/>
            </p:cNvSpPr>
            <p:nvPr/>
          </p:nvSpPr>
          <p:spPr bwMode="gray">
            <a:xfrm>
              <a:off x="4645" y="1660"/>
              <a:ext cx="441" cy="701"/>
            </a:xfrm>
            <a:custGeom>
              <a:avLst/>
              <a:gdLst>
                <a:gd name="T0" fmla="*/ 1293 w 308"/>
                <a:gd name="T1" fmla="*/ 757 h 442"/>
                <a:gd name="T2" fmla="*/ 0 w 308"/>
                <a:gd name="T3" fmla="*/ 2798 h 442"/>
                <a:gd name="T4" fmla="*/ 0 w 308"/>
                <a:gd name="T5" fmla="*/ 1811 h 442"/>
                <a:gd name="T6" fmla="*/ 1293 w 308"/>
                <a:gd name="T7" fmla="*/ 0 h 442"/>
                <a:gd name="T8" fmla="*/ 1293 w 308"/>
                <a:gd name="T9" fmla="*/ 757 h 442"/>
                <a:gd name="T10" fmla="*/ 0 60000 65536"/>
                <a:gd name="T11" fmla="*/ 0 60000 65536"/>
                <a:gd name="T12" fmla="*/ 0 60000 65536"/>
                <a:gd name="T13" fmla="*/ 0 60000 65536"/>
                <a:gd name="T14" fmla="*/ 0 60000 65536"/>
                <a:gd name="T15" fmla="*/ 0 w 308"/>
                <a:gd name="T16" fmla="*/ 0 h 442"/>
                <a:gd name="T17" fmla="*/ 308 w 308"/>
                <a:gd name="T18" fmla="*/ 442 h 442"/>
              </a:gdLst>
              <a:ahLst/>
              <a:cxnLst>
                <a:cxn ang="T10">
                  <a:pos x="T0" y="T1"/>
                </a:cxn>
                <a:cxn ang="T11">
                  <a:pos x="T2" y="T3"/>
                </a:cxn>
                <a:cxn ang="T12">
                  <a:pos x="T4" y="T5"/>
                </a:cxn>
                <a:cxn ang="T13">
                  <a:pos x="T6" y="T7"/>
                </a:cxn>
                <a:cxn ang="T14">
                  <a:pos x="T8" y="T9"/>
                </a:cxn>
              </a:cxnLst>
              <a:rect l="T15" t="T16" r="T17" b="T18"/>
              <a:pathLst>
                <a:path w="308" h="442">
                  <a:moveTo>
                    <a:pt x="308" y="120"/>
                  </a:moveTo>
                  <a:lnTo>
                    <a:pt x="0" y="442"/>
                  </a:lnTo>
                  <a:lnTo>
                    <a:pt x="0" y="286"/>
                  </a:lnTo>
                  <a:lnTo>
                    <a:pt x="308" y="0"/>
                  </a:lnTo>
                  <a:lnTo>
                    <a:pt x="308" y="120"/>
                  </a:lnTo>
                  <a:close/>
                </a:path>
              </a:pathLst>
            </a:custGeom>
            <a:gradFill rotWithShape="1">
              <a:gsLst>
                <a:gs pos="0">
                  <a:srgbClr val="230744"/>
                </a:gs>
                <a:gs pos="50000">
                  <a:srgbClr val="4B1092"/>
                </a:gs>
                <a:gs pos="100000">
                  <a:srgbClr val="230744"/>
                </a:gs>
              </a:gsLst>
              <a:lin ang="2700000" scaled="1"/>
            </a:gradFill>
            <a:ln w="0">
              <a:noFill/>
              <a:round/>
              <a:headEnd/>
              <a:tailEnd/>
            </a:ln>
          </p:spPr>
          <p:txBody>
            <a:bodyPr/>
            <a:lstStyle/>
            <a:p>
              <a:endParaRPr lang="zh-CN" altLang="en-US"/>
            </a:p>
          </p:txBody>
        </p:sp>
        <p:sp>
          <p:nvSpPr>
            <p:cNvPr id="12" name="Freeform 7"/>
            <p:cNvSpPr>
              <a:spLocks/>
            </p:cNvSpPr>
            <p:nvPr/>
          </p:nvSpPr>
          <p:spPr bwMode="gray">
            <a:xfrm>
              <a:off x="2340" y="1660"/>
              <a:ext cx="2751" cy="450"/>
            </a:xfrm>
            <a:custGeom>
              <a:avLst/>
              <a:gdLst>
                <a:gd name="T0" fmla="*/ 6796 w 1920"/>
                <a:gd name="T1" fmla="*/ 1790 h 284"/>
                <a:gd name="T2" fmla="*/ 0 w 1920"/>
                <a:gd name="T3" fmla="*/ 1790 h 284"/>
                <a:gd name="T4" fmla="*/ 1880 w 1920"/>
                <a:gd name="T5" fmla="*/ 0 h 284"/>
                <a:gd name="T6" fmla="*/ 8093 w 1920"/>
                <a:gd name="T7" fmla="*/ 0 h 284"/>
                <a:gd name="T8" fmla="*/ 6796 w 1920"/>
                <a:gd name="T9" fmla="*/ 1790 h 284"/>
                <a:gd name="T10" fmla="*/ 0 60000 65536"/>
                <a:gd name="T11" fmla="*/ 0 60000 65536"/>
                <a:gd name="T12" fmla="*/ 0 60000 65536"/>
                <a:gd name="T13" fmla="*/ 0 60000 65536"/>
                <a:gd name="T14" fmla="*/ 0 60000 65536"/>
                <a:gd name="T15" fmla="*/ 0 w 1920"/>
                <a:gd name="T16" fmla="*/ 0 h 284"/>
                <a:gd name="T17" fmla="*/ 1920 w 1920"/>
                <a:gd name="T18" fmla="*/ 284 h 284"/>
              </a:gdLst>
              <a:ahLst/>
              <a:cxnLst>
                <a:cxn ang="T10">
                  <a:pos x="T0" y="T1"/>
                </a:cxn>
                <a:cxn ang="T11">
                  <a:pos x="T2" y="T3"/>
                </a:cxn>
                <a:cxn ang="T12">
                  <a:pos x="T4" y="T5"/>
                </a:cxn>
                <a:cxn ang="T13">
                  <a:pos x="T6" y="T7"/>
                </a:cxn>
                <a:cxn ang="T14">
                  <a:pos x="T8" y="T9"/>
                </a:cxn>
              </a:cxnLst>
              <a:rect l="T15" t="T16" r="T17" b="T18"/>
              <a:pathLst>
                <a:path w="1920" h="284">
                  <a:moveTo>
                    <a:pt x="1612" y="284"/>
                  </a:moveTo>
                  <a:lnTo>
                    <a:pt x="0" y="284"/>
                  </a:lnTo>
                  <a:lnTo>
                    <a:pt x="446" y="0"/>
                  </a:lnTo>
                  <a:lnTo>
                    <a:pt x="1920" y="0"/>
                  </a:lnTo>
                  <a:lnTo>
                    <a:pt x="1612" y="284"/>
                  </a:lnTo>
                  <a:close/>
                </a:path>
              </a:pathLst>
            </a:custGeom>
            <a:solidFill>
              <a:srgbClr val="A77BFF"/>
            </a:solidFill>
            <a:ln w="0">
              <a:noFill/>
              <a:round/>
              <a:headEnd/>
              <a:tailEnd/>
            </a:ln>
          </p:spPr>
          <p:txBody>
            <a:bodyPr/>
            <a:lstStyle/>
            <a:p>
              <a:endParaRPr lang="zh-CN" altLang="en-US"/>
            </a:p>
          </p:txBody>
        </p:sp>
        <p:sp>
          <p:nvSpPr>
            <p:cNvPr id="13" name="Freeform 8"/>
            <p:cNvSpPr>
              <a:spLocks/>
            </p:cNvSpPr>
            <p:nvPr/>
          </p:nvSpPr>
          <p:spPr bwMode="gray">
            <a:xfrm>
              <a:off x="4200" y="2353"/>
              <a:ext cx="439" cy="704"/>
            </a:xfrm>
            <a:custGeom>
              <a:avLst/>
              <a:gdLst>
                <a:gd name="T0" fmla="*/ 1297 w 306"/>
                <a:gd name="T1" fmla="*/ 769 h 444"/>
                <a:gd name="T2" fmla="*/ 0 w 306"/>
                <a:gd name="T3" fmla="*/ 2806 h 444"/>
                <a:gd name="T4" fmla="*/ 0 w 306"/>
                <a:gd name="T5" fmla="*/ 1804 h 444"/>
                <a:gd name="T6" fmla="*/ 1297 w 306"/>
                <a:gd name="T7" fmla="*/ 0 h 444"/>
                <a:gd name="T8" fmla="*/ 1297 w 306"/>
                <a:gd name="T9" fmla="*/ 769 h 444"/>
                <a:gd name="T10" fmla="*/ 0 60000 65536"/>
                <a:gd name="T11" fmla="*/ 0 60000 65536"/>
                <a:gd name="T12" fmla="*/ 0 60000 65536"/>
                <a:gd name="T13" fmla="*/ 0 60000 65536"/>
                <a:gd name="T14" fmla="*/ 0 60000 65536"/>
                <a:gd name="T15" fmla="*/ 0 w 306"/>
                <a:gd name="T16" fmla="*/ 0 h 444"/>
                <a:gd name="T17" fmla="*/ 306 w 306"/>
                <a:gd name="T18" fmla="*/ 444 h 444"/>
              </a:gdLst>
              <a:ahLst/>
              <a:cxnLst>
                <a:cxn ang="T10">
                  <a:pos x="T0" y="T1"/>
                </a:cxn>
                <a:cxn ang="T11">
                  <a:pos x="T2" y="T3"/>
                </a:cxn>
                <a:cxn ang="T12">
                  <a:pos x="T4" y="T5"/>
                </a:cxn>
                <a:cxn ang="T13">
                  <a:pos x="T6" y="T7"/>
                </a:cxn>
                <a:cxn ang="T14">
                  <a:pos x="T8" y="T9"/>
                </a:cxn>
              </a:cxnLst>
              <a:rect l="T15" t="T16" r="T17" b="T18"/>
              <a:pathLst>
                <a:path w="306" h="444">
                  <a:moveTo>
                    <a:pt x="306" y="122"/>
                  </a:moveTo>
                  <a:lnTo>
                    <a:pt x="0" y="444"/>
                  </a:lnTo>
                  <a:lnTo>
                    <a:pt x="0" y="286"/>
                  </a:lnTo>
                  <a:lnTo>
                    <a:pt x="306" y="0"/>
                  </a:lnTo>
                  <a:lnTo>
                    <a:pt x="306" y="122"/>
                  </a:lnTo>
                  <a:close/>
                </a:path>
              </a:pathLst>
            </a:custGeom>
            <a:gradFill rotWithShape="1">
              <a:gsLst>
                <a:gs pos="0">
                  <a:srgbClr val="431805"/>
                </a:gs>
                <a:gs pos="50000">
                  <a:srgbClr val="90330A"/>
                </a:gs>
                <a:gs pos="100000">
                  <a:srgbClr val="431805"/>
                </a:gs>
              </a:gsLst>
              <a:lin ang="2700000" scaled="1"/>
            </a:gradFill>
            <a:ln w="0">
              <a:noFill/>
              <a:round/>
              <a:headEnd/>
              <a:tailEnd/>
            </a:ln>
          </p:spPr>
          <p:txBody>
            <a:bodyPr/>
            <a:lstStyle/>
            <a:p>
              <a:endParaRPr lang="zh-CN" altLang="en-US"/>
            </a:p>
          </p:txBody>
        </p:sp>
        <p:sp>
          <p:nvSpPr>
            <p:cNvPr id="14" name="Freeform 9"/>
            <p:cNvSpPr>
              <a:spLocks/>
            </p:cNvSpPr>
            <p:nvPr/>
          </p:nvSpPr>
          <p:spPr bwMode="gray">
            <a:xfrm>
              <a:off x="3758" y="3047"/>
              <a:ext cx="442" cy="705"/>
            </a:xfrm>
            <a:custGeom>
              <a:avLst/>
              <a:gdLst>
                <a:gd name="T0" fmla="*/ 1306 w 308"/>
                <a:gd name="T1" fmla="*/ 776 h 444"/>
                <a:gd name="T2" fmla="*/ 0 w 308"/>
                <a:gd name="T3" fmla="*/ 2822 h 444"/>
                <a:gd name="T4" fmla="*/ 0 w 308"/>
                <a:gd name="T5" fmla="*/ 1818 h 444"/>
                <a:gd name="T6" fmla="*/ 1306 w 308"/>
                <a:gd name="T7" fmla="*/ 0 h 444"/>
                <a:gd name="T8" fmla="*/ 1306 w 308"/>
                <a:gd name="T9" fmla="*/ 776 h 444"/>
                <a:gd name="T10" fmla="*/ 0 60000 65536"/>
                <a:gd name="T11" fmla="*/ 0 60000 65536"/>
                <a:gd name="T12" fmla="*/ 0 60000 65536"/>
                <a:gd name="T13" fmla="*/ 0 60000 65536"/>
                <a:gd name="T14" fmla="*/ 0 60000 65536"/>
                <a:gd name="T15" fmla="*/ 0 w 308"/>
                <a:gd name="T16" fmla="*/ 0 h 444"/>
                <a:gd name="T17" fmla="*/ 308 w 308"/>
                <a:gd name="T18" fmla="*/ 444 h 444"/>
              </a:gdLst>
              <a:ahLst/>
              <a:cxnLst>
                <a:cxn ang="T10">
                  <a:pos x="T0" y="T1"/>
                </a:cxn>
                <a:cxn ang="T11">
                  <a:pos x="T2" y="T3"/>
                </a:cxn>
                <a:cxn ang="T12">
                  <a:pos x="T4" y="T5"/>
                </a:cxn>
                <a:cxn ang="T13">
                  <a:pos x="T6" y="T7"/>
                </a:cxn>
                <a:cxn ang="T14">
                  <a:pos x="T8" y="T9"/>
                </a:cxn>
              </a:cxnLst>
              <a:rect l="T15" t="T16" r="T17" b="T18"/>
              <a:pathLst>
                <a:path w="308" h="444">
                  <a:moveTo>
                    <a:pt x="308" y="122"/>
                  </a:moveTo>
                  <a:lnTo>
                    <a:pt x="0" y="444"/>
                  </a:lnTo>
                  <a:lnTo>
                    <a:pt x="0" y="286"/>
                  </a:lnTo>
                  <a:lnTo>
                    <a:pt x="308" y="0"/>
                  </a:lnTo>
                  <a:lnTo>
                    <a:pt x="308" y="122"/>
                  </a:lnTo>
                  <a:close/>
                </a:path>
              </a:pathLst>
            </a:custGeom>
            <a:gradFill rotWithShape="1">
              <a:gsLst>
                <a:gs pos="0">
                  <a:srgbClr val="433206"/>
                </a:gs>
                <a:gs pos="50000">
                  <a:srgbClr val="906B0E"/>
                </a:gs>
                <a:gs pos="100000">
                  <a:srgbClr val="433206"/>
                </a:gs>
              </a:gsLst>
              <a:lin ang="2700000" scaled="1"/>
            </a:gradFill>
            <a:ln w="0">
              <a:noFill/>
              <a:round/>
              <a:headEnd/>
              <a:tailEnd/>
            </a:ln>
          </p:spPr>
          <p:txBody>
            <a:bodyPr/>
            <a:lstStyle/>
            <a:p>
              <a:endParaRPr lang="zh-CN" altLang="en-US"/>
            </a:p>
          </p:txBody>
        </p:sp>
        <p:sp>
          <p:nvSpPr>
            <p:cNvPr id="15" name="Freeform 10"/>
            <p:cNvSpPr>
              <a:spLocks/>
            </p:cNvSpPr>
            <p:nvPr/>
          </p:nvSpPr>
          <p:spPr bwMode="gray">
            <a:xfrm>
              <a:off x="1076" y="3051"/>
              <a:ext cx="3124" cy="450"/>
            </a:xfrm>
            <a:custGeom>
              <a:avLst/>
              <a:gdLst>
                <a:gd name="T0" fmla="*/ 7896 w 2180"/>
                <a:gd name="T1" fmla="*/ 1790 h 284"/>
                <a:gd name="T2" fmla="*/ 0 w 2180"/>
                <a:gd name="T3" fmla="*/ 1790 h 284"/>
                <a:gd name="T4" fmla="*/ 1882 w 2180"/>
                <a:gd name="T5" fmla="*/ 0 h 284"/>
                <a:gd name="T6" fmla="*/ 9194 w 2180"/>
                <a:gd name="T7" fmla="*/ 0 h 284"/>
                <a:gd name="T8" fmla="*/ 7896 w 2180"/>
                <a:gd name="T9" fmla="*/ 1790 h 284"/>
                <a:gd name="T10" fmla="*/ 0 60000 65536"/>
                <a:gd name="T11" fmla="*/ 0 60000 65536"/>
                <a:gd name="T12" fmla="*/ 0 60000 65536"/>
                <a:gd name="T13" fmla="*/ 0 60000 65536"/>
                <a:gd name="T14" fmla="*/ 0 60000 65536"/>
                <a:gd name="T15" fmla="*/ 0 w 2180"/>
                <a:gd name="T16" fmla="*/ 0 h 284"/>
                <a:gd name="T17" fmla="*/ 2180 w 2180"/>
                <a:gd name="T18" fmla="*/ 284 h 284"/>
              </a:gdLst>
              <a:ahLst/>
              <a:cxnLst>
                <a:cxn ang="T10">
                  <a:pos x="T0" y="T1"/>
                </a:cxn>
                <a:cxn ang="T11">
                  <a:pos x="T2" y="T3"/>
                </a:cxn>
                <a:cxn ang="T12">
                  <a:pos x="T4" y="T5"/>
                </a:cxn>
                <a:cxn ang="T13">
                  <a:pos x="T6" y="T7"/>
                </a:cxn>
                <a:cxn ang="T14">
                  <a:pos x="T8" y="T9"/>
                </a:cxn>
              </a:cxnLst>
              <a:rect l="T15" t="T16" r="T17" b="T18"/>
              <a:pathLst>
                <a:path w="2180" h="284">
                  <a:moveTo>
                    <a:pt x="1872" y="284"/>
                  </a:moveTo>
                  <a:lnTo>
                    <a:pt x="0" y="284"/>
                  </a:lnTo>
                  <a:lnTo>
                    <a:pt x="446" y="0"/>
                  </a:lnTo>
                  <a:lnTo>
                    <a:pt x="2180" y="0"/>
                  </a:lnTo>
                  <a:lnTo>
                    <a:pt x="1872" y="284"/>
                  </a:lnTo>
                  <a:close/>
                </a:path>
              </a:pathLst>
            </a:custGeom>
            <a:solidFill>
              <a:srgbClr val="F2E160"/>
            </a:solidFill>
            <a:ln w="0">
              <a:noFill/>
              <a:round/>
              <a:headEnd/>
              <a:tailEnd/>
            </a:ln>
          </p:spPr>
          <p:txBody>
            <a:bodyPr/>
            <a:lstStyle/>
            <a:p>
              <a:endParaRPr lang="zh-CN" altLang="en-US"/>
            </a:p>
          </p:txBody>
        </p:sp>
        <p:sp>
          <p:nvSpPr>
            <p:cNvPr id="25" name="Freeform 20"/>
            <p:cNvSpPr>
              <a:spLocks/>
            </p:cNvSpPr>
            <p:nvPr/>
          </p:nvSpPr>
          <p:spPr bwMode="gray">
            <a:xfrm>
              <a:off x="1529" y="1096"/>
              <a:ext cx="1407" cy="2268"/>
            </a:xfrm>
            <a:custGeom>
              <a:avLst/>
              <a:gdLst>
                <a:gd name="T0" fmla="*/ 4 w 1824"/>
                <a:gd name="T1" fmla="*/ 1326 h 2648"/>
                <a:gd name="T2" fmla="*/ 19 w 1824"/>
                <a:gd name="T3" fmla="*/ 1141 h 2648"/>
                <a:gd name="T4" fmla="*/ 44 w 1824"/>
                <a:gd name="T5" fmla="*/ 974 h 2648"/>
                <a:gd name="T6" fmla="*/ 76 w 1824"/>
                <a:gd name="T7" fmla="*/ 821 h 2648"/>
                <a:gd name="T8" fmla="*/ 112 w 1824"/>
                <a:gd name="T9" fmla="*/ 683 h 2648"/>
                <a:gd name="T10" fmla="*/ 152 w 1824"/>
                <a:gd name="T11" fmla="*/ 562 h 2648"/>
                <a:gd name="T12" fmla="*/ 194 w 1824"/>
                <a:gd name="T13" fmla="*/ 456 h 2648"/>
                <a:gd name="T14" fmla="*/ 238 w 1824"/>
                <a:gd name="T15" fmla="*/ 362 h 2648"/>
                <a:gd name="T16" fmla="*/ 280 w 1824"/>
                <a:gd name="T17" fmla="*/ 284 h 2648"/>
                <a:gd name="T18" fmla="*/ 321 w 1824"/>
                <a:gd name="T19" fmla="*/ 219 h 2648"/>
                <a:gd name="T20" fmla="*/ 358 w 1824"/>
                <a:gd name="T21" fmla="*/ 167 h 2648"/>
                <a:gd name="T22" fmla="*/ 388 w 1824"/>
                <a:gd name="T23" fmla="*/ 127 h 2648"/>
                <a:gd name="T24" fmla="*/ 413 w 1824"/>
                <a:gd name="T25" fmla="*/ 99 h 2648"/>
                <a:gd name="T26" fmla="*/ 428 w 1824"/>
                <a:gd name="T27" fmla="*/ 83 h 2648"/>
                <a:gd name="T28" fmla="*/ 434 w 1824"/>
                <a:gd name="T29" fmla="*/ 77 h 2648"/>
                <a:gd name="T30" fmla="*/ 612 w 1824"/>
                <a:gd name="T31" fmla="*/ 30 h 2648"/>
                <a:gd name="T32" fmla="*/ 555 w 1824"/>
                <a:gd name="T33" fmla="*/ 176 h 2648"/>
                <a:gd name="T34" fmla="*/ 551 w 1824"/>
                <a:gd name="T35" fmla="*/ 178 h 2648"/>
                <a:gd name="T36" fmla="*/ 536 w 1824"/>
                <a:gd name="T37" fmla="*/ 187 h 2648"/>
                <a:gd name="T38" fmla="*/ 514 w 1824"/>
                <a:gd name="T39" fmla="*/ 200 h 2648"/>
                <a:gd name="T40" fmla="*/ 485 w 1824"/>
                <a:gd name="T41" fmla="*/ 221 h 2648"/>
                <a:gd name="T42" fmla="*/ 450 w 1824"/>
                <a:gd name="T43" fmla="*/ 251 h 2648"/>
                <a:gd name="T44" fmla="*/ 410 w 1824"/>
                <a:gd name="T45" fmla="*/ 291 h 2648"/>
                <a:gd name="T46" fmla="*/ 366 w 1824"/>
                <a:gd name="T47" fmla="*/ 343 h 2648"/>
                <a:gd name="T48" fmla="*/ 320 w 1824"/>
                <a:gd name="T49" fmla="*/ 407 h 2648"/>
                <a:gd name="T50" fmla="*/ 272 w 1824"/>
                <a:gd name="T51" fmla="*/ 484 h 2648"/>
                <a:gd name="T52" fmla="*/ 224 w 1824"/>
                <a:gd name="T53" fmla="*/ 580 h 2648"/>
                <a:gd name="T54" fmla="*/ 176 w 1824"/>
                <a:gd name="T55" fmla="*/ 689 h 2648"/>
                <a:gd name="T56" fmla="*/ 131 w 1824"/>
                <a:gd name="T57" fmla="*/ 816 h 2648"/>
                <a:gd name="T58" fmla="*/ 87 w 1824"/>
                <a:gd name="T59" fmla="*/ 964 h 2648"/>
                <a:gd name="T60" fmla="*/ 49 w 1824"/>
                <a:gd name="T61" fmla="*/ 1132 h 2648"/>
                <a:gd name="T62" fmla="*/ 15 w 1824"/>
                <a:gd name="T63" fmla="*/ 1322 h 26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4"/>
                <a:gd name="T97" fmla="*/ 0 h 2648"/>
                <a:gd name="T98" fmla="*/ 1824 w 1824"/>
                <a:gd name="T99" fmla="*/ 2648 h 26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61092E"/>
                </a:gs>
              </a:gsLst>
              <a:lin ang="5400000" scaled="1"/>
            </a:gradFill>
            <a:ln w="0">
              <a:noFill/>
              <a:round/>
              <a:headEnd/>
              <a:tailEnd/>
            </a:ln>
          </p:spPr>
          <p:txBody>
            <a:bodyPr/>
            <a:lstStyle/>
            <a:p>
              <a:endParaRPr lang="zh-CN" altLang="en-US"/>
            </a:p>
          </p:txBody>
        </p:sp>
        <p:sp>
          <p:nvSpPr>
            <p:cNvPr id="26" name="Rectangle 21"/>
            <p:cNvSpPr>
              <a:spLocks noChangeArrowheads="1"/>
            </p:cNvSpPr>
            <p:nvPr/>
          </p:nvSpPr>
          <p:spPr bwMode="gray">
            <a:xfrm>
              <a:off x="2980" y="1411"/>
              <a:ext cx="2119" cy="253"/>
            </a:xfrm>
            <a:prstGeom prst="rect">
              <a:avLst/>
            </a:prstGeom>
            <a:gradFill rotWithShape="1">
              <a:gsLst>
                <a:gs pos="0">
                  <a:srgbClr val="00684D"/>
                </a:gs>
                <a:gs pos="50000">
                  <a:srgbClr val="00906A"/>
                </a:gs>
                <a:gs pos="100000">
                  <a:srgbClr val="00684D"/>
                </a:gs>
              </a:gsLst>
              <a:lin ang="2700000" scaled="1"/>
            </a:gradFill>
            <a:ln w="9525">
              <a:noFill/>
              <a:miter lim="800000"/>
              <a:headEnd/>
              <a:tailEnd/>
            </a:ln>
          </p:spPr>
          <p:txBody>
            <a:bodyPr wrap="none" anchor="ctr"/>
            <a:lstStyle/>
            <a:p>
              <a:pPr algn="ctr" eaLnBrk="0" hangingPunct="0"/>
              <a:endParaRPr lang="en-US" altLang="zh-CN" dirty="0">
                <a:solidFill>
                  <a:schemeClr val="bg1"/>
                </a:solidFill>
                <a:latin typeface="Verdana" pitchFamily="34" charset="0"/>
              </a:endParaRPr>
            </a:p>
          </p:txBody>
        </p:sp>
        <p:sp>
          <p:nvSpPr>
            <p:cNvPr id="27" name="Rectangle 22"/>
            <p:cNvSpPr>
              <a:spLocks noChangeArrowheads="1"/>
            </p:cNvSpPr>
            <p:nvPr/>
          </p:nvSpPr>
          <p:spPr bwMode="gray">
            <a:xfrm>
              <a:off x="2341" y="2110"/>
              <a:ext cx="2309" cy="248"/>
            </a:xfrm>
            <a:prstGeom prst="rect">
              <a:avLst/>
            </a:prstGeom>
            <a:gradFill rotWithShape="1">
              <a:gsLst>
                <a:gs pos="0">
                  <a:srgbClr val="5D2FB9"/>
                </a:gs>
                <a:gs pos="50000">
                  <a:srgbClr val="8041FF"/>
                </a:gs>
                <a:gs pos="100000">
                  <a:srgbClr val="5D2FB9"/>
                </a:gs>
              </a:gsLst>
              <a:lin ang="2700000" scaled="1"/>
            </a:gradFill>
            <a:ln w="9525">
              <a:noFill/>
              <a:miter lim="800000"/>
              <a:headEnd/>
              <a:tailEnd/>
            </a:ln>
          </p:spPr>
          <p:txBody>
            <a:bodyPr wrap="none" anchor="ctr"/>
            <a:lstStyle/>
            <a:p>
              <a:pPr algn="ctr" eaLnBrk="0" hangingPunct="0"/>
              <a:endParaRPr lang="en-US" altLang="zh-CN" dirty="0">
                <a:solidFill>
                  <a:schemeClr val="bg1"/>
                </a:solidFill>
                <a:latin typeface="Verdana" pitchFamily="34" charset="0"/>
              </a:endParaRPr>
            </a:p>
          </p:txBody>
        </p:sp>
        <p:sp>
          <p:nvSpPr>
            <p:cNvPr id="28" name="Freeform 23"/>
            <p:cNvSpPr>
              <a:spLocks/>
            </p:cNvSpPr>
            <p:nvPr/>
          </p:nvSpPr>
          <p:spPr bwMode="gray">
            <a:xfrm>
              <a:off x="1709" y="2353"/>
              <a:ext cx="2935" cy="454"/>
            </a:xfrm>
            <a:custGeom>
              <a:avLst/>
              <a:gdLst>
                <a:gd name="T0" fmla="*/ 7346 w 2048"/>
                <a:gd name="T1" fmla="*/ 1818 h 286"/>
                <a:gd name="T2" fmla="*/ 0 w 2048"/>
                <a:gd name="T3" fmla="*/ 1818 h 286"/>
                <a:gd name="T4" fmla="*/ 1882 w 2048"/>
                <a:gd name="T5" fmla="*/ 0 h 286"/>
                <a:gd name="T6" fmla="*/ 8639 w 2048"/>
                <a:gd name="T7" fmla="*/ 0 h 286"/>
                <a:gd name="T8" fmla="*/ 7346 w 2048"/>
                <a:gd name="T9" fmla="*/ 1818 h 286"/>
                <a:gd name="T10" fmla="*/ 0 60000 65536"/>
                <a:gd name="T11" fmla="*/ 0 60000 65536"/>
                <a:gd name="T12" fmla="*/ 0 60000 65536"/>
                <a:gd name="T13" fmla="*/ 0 60000 65536"/>
                <a:gd name="T14" fmla="*/ 0 60000 65536"/>
                <a:gd name="T15" fmla="*/ 0 w 2048"/>
                <a:gd name="T16" fmla="*/ 0 h 286"/>
                <a:gd name="T17" fmla="*/ 2048 w 2048"/>
                <a:gd name="T18" fmla="*/ 286 h 286"/>
              </a:gdLst>
              <a:ahLst/>
              <a:cxnLst>
                <a:cxn ang="T10">
                  <a:pos x="T0" y="T1"/>
                </a:cxn>
                <a:cxn ang="T11">
                  <a:pos x="T2" y="T3"/>
                </a:cxn>
                <a:cxn ang="T12">
                  <a:pos x="T4" y="T5"/>
                </a:cxn>
                <a:cxn ang="T13">
                  <a:pos x="T6" y="T7"/>
                </a:cxn>
                <a:cxn ang="T14">
                  <a:pos x="T8" y="T9"/>
                </a:cxn>
              </a:cxnLst>
              <a:rect l="T15" t="T16" r="T17" b="T18"/>
              <a:pathLst>
                <a:path w="2048" h="286">
                  <a:moveTo>
                    <a:pt x="1742" y="286"/>
                  </a:moveTo>
                  <a:lnTo>
                    <a:pt x="0" y="286"/>
                  </a:lnTo>
                  <a:lnTo>
                    <a:pt x="446" y="0"/>
                  </a:lnTo>
                  <a:lnTo>
                    <a:pt x="2048" y="0"/>
                  </a:lnTo>
                  <a:lnTo>
                    <a:pt x="1742" y="286"/>
                  </a:lnTo>
                  <a:close/>
                </a:path>
              </a:pathLst>
            </a:custGeom>
            <a:solidFill>
              <a:srgbClr val="FF9966"/>
            </a:solidFill>
            <a:ln w="0">
              <a:noFill/>
              <a:round/>
              <a:headEnd/>
              <a:tailEnd/>
            </a:ln>
          </p:spPr>
          <p:txBody>
            <a:bodyPr/>
            <a:lstStyle/>
            <a:p>
              <a:endParaRPr lang="zh-CN" altLang="en-US"/>
            </a:p>
          </p:txBody>
        </p:sp>
        <p:sp>
          <p:nvSpPr>
            <p:cNvPr id="29" name="Rectangle 24"/>
            <p:cNvSpPr>
              <a:spLocks noChangeArrowheads="1"/>
            </p:cNvSpPr>
            <p:nvPr/>
          </p:nvSpPr>
          <p:spPr bwMode="gray">
            <a:xfrm>
              <a:off x="1711" y="2806"/>
              <a:ext cx="2499" cy="248"/>
            </a:xfrm>
            <a:prstGeom prst="rect">
              <a:avLst/>
            </a:prstGeom>
            <a:gradFill rotWithShape="1">
              <a:gsLst>
                <a:gs pos="0">
                  <a:srgbClr val="A0523A"/>
                </a:gs>
                <a:gs pos="50000">
                  <a:srgbClr val="DC7150"/>
                </a:gs>
                <a:gs pos="100000">
                  <a:srgbClr val="A0523A"/>
                </a:gs>
              </a:gsLst>
              <a:lin ang="2700000" scaled="1"/>
            </a:gradFill>
            <a:ln w="9525">
              <a:noFill/>
              <a:miter lim="800000"/>
              <a:headEnd/>
              <a:tailEnd/>
            </a:ln>
          </p:spPr>
          <p:txBody>
            <a:bodyPr wrap="none" anchor="ctr"/>
            <a:lstStyle/>
            <a:p>
              <a:pPr algn="ctr" eaLnBrk="0" hangingPunct="0"/>
              <a:endParaRPr lang="en-US" altLang="zh-CN" dirty="0">
                <a:solidFill>
                  <a:schemeClr val="bg1"/>
                </a:solidFill>
                <a:latin typeface="Verdana" pitchFamily="34" charset="0"/>
              </a:endParaRPr>
            </a:p>
          </p:txBody>
        </p:sp>
        <p:sp>
          <p:nvSpPr>
            <p:cNvPr id="30" name="Rectangle 25"/>
            <p:cNvSpPr>
              <a:spLocks noChangeArrowheads="1"/>
            </p:cNvSpPr>
            <p:nvPr/>
          </p:nvSpPr>
          <p:spPr bwMode="gray">
            <a:xfrm>
              <a:off x="1075" y="3502"/>
              <a:ext cx="2689" cy="248"/>
            </a:xfrm>
            <a:prstGeom prst="rect">
              <a:avLst/>
            </a:prstGeom>
            <a:gradFill rotWithShape="1">
              <a:gsLst>
                <a:gs pos="0">
                  <a:srgbClr val="977514"/>
                </a:gs>
                <a:gs pos="50000">
                  <a:srgbClr val="D0A11C"/>
                </a:gs>
                <a:gs pos="100000">
                  <a:srgbClr val="977514"/>
                </a:gs>
              </a:gsLst>
              <a:lin ang="2700000" scaled="1"/>
            </a:gradFill>
            <a:ln w="9525">
              <a:noFill/>
              <a:miter lim="800000"/>
              <a:headEnd/>
              <a:tailEnd/>
            </a:ln>
          </p:spPr>
          <p:txBody>
            <a:bodyPr wrap="none" anchor="ctr"/>
            <a:lstStyle/>
            <a:p>
              <a:pPr algn="ctr" eaLnBrk="0" hangingPunct="0"/>
              <a:endParaRPr lang="en-US" altLang="zh-CN" dirty="0">
                <a:solidFill>
                  <a:schemeClr val="bg1"/>
                </a:solidFill>
                <a:latin typeface="Verdana" pitchFamily="34" charset="0"/>
              </a:endParaRPr>
            </a:p>
          </p:txBody>
        </p:sp>
      </p:grpSp>
      <p:sp>
        <p:nvSpPr>
          <p:cNvPr id="35" name="TextBox 34"/>
          <p:cNvSpPr txBox="1"/>
          <p:nvPr/>
        </p:nvSpPr>
        <p:spPr>
          <a:xfrm>
            <a:off x="3071802" y="4824723"/>
            <a:ext cx="4071966" cy="461665"/>
          </a:xfrm>
          <a:prstGeom prst="rect">
            <a:avLst/>
          </a:prstGeom>
          <a:solidFill>
            <a:schemeClr val="accent5"/>
          </a:solidFill>
        </p:spPr>
        <p:txBody>
          <a:bodyPr wrap="square" rtlCol="0">
            <a:spAutoFit/>
          </a:bodyPr>
          <a:lstStyle/>
          <a:p>
            <a:pPr>
              <a:buNone/>
            </a:pPr>
            <a:r>
              <a:rPr lang="en-US" altLang="zh-CN" sz="2400" dirty="0" smtClean="0">
                <a:solidFill>
                  <a:schemeClr val="accent6"/>
                </a:solidFill>
                <a:latin typeface="黑体" pitchFamily="49" charset="-122"/>
                <a:ea typeface="黑体" pitchFamily="49" charset="-122"/>
              </a:rPr>
              <a:t>1</a:t>
            </a:r>
            <a:r>
              <a:rPr lang="zh-CN" altLang="en-US" sz="2400" dirty="0" smtClean="0">
                <a:solidFill>
                  <a:schemeClr val="accent6"/>
                </a:solidFill>
                <a:latin typeface="黑体" pitchFamily="49" charset="-122"/>
                <a:ea typeface="黑体" pitchFamily="49" charset="-122"/>
              </a:rPr>
              <a:t>、发现危险信号</a:t>
            </a:r>
            <a:endParaRPr lang="zh-CN" altLang="en-US" sz="2400" dirty="0">
              <a:solidFill>
                <a:schemeClr val="accent6"/>
              </a:solidFill>
              <a:latin typeface="黑体" pitchFamily="49" charset="-122"/>
              <a:ea typeface="黑体" pitchFamily="49" charset="-122"/>
            </a:endParaRPr>
          </a:p>
        </p:txBody>
      </p:sp>
      <p:sp>
        <p:nvSpPr>
          <p:cNvPr id="36" name="TextBox 35"/>
          <p:cNvSpPr txBox="1"/>
          <p:nvPr/>
        </p:nvSpPr>
        <p:spPr>
          <a:xfrm>
            <a:off x="5072066" y="2500306"/>
            <a:ext cx="4071966" cy="461665"/>
          </a:xfrm>
          <a:prstGeom prst="rect">
            <a:avLst/>
          </a:prstGeom>
          <a:solidFill>
            <a:schemeClr val="accent5"/>
          </a:solidFill>
        </p:spPr>
        <p:txBody>
          <a:bodyPr wrap="square" rtlCol="0">
            <a:spAutoFit/>
          </a:bodyPr>
          <a:lstStyle/>
          <a:p>
            <a:pPr>
              <a:buNone/>
            </a:pPr>
            <a:r>
              <a:rPr lang="en-US" altLang="zh-CN" sz="2400" dirty="0" smtClean="0">
                <a:solidFill>
                  <a:schemeClr val="accent6"/>
                </a:solidFill>
                <a:latin typeface="黑体" pitchFamily="49" charset="-122"/>
                <a:ea typeface="黑体" pitchFamily="49" charset="-122"/>
              </a:rPr>
              <a:t>5</a:t>
            </a:r>
            <a:r>
              <a:rPr lang="zh-CN" altLang="en-US" sz="2400" dirty="0" smtClean="0">
                <a:solidFill>
                  <a:schemeClr val="accent6"/>
                </a:solidFill>
                <a:latin typeface="黑体" pitchFamily="49" charset="-122"/>
                <a:ea typeface="黑体" pitchFamily="49" charset="-122"/>
              </a:rPr>
              <a:t>、怀疑非主动脉病变</a:t>
            </a:r>
            <a:endParaRPr lang="zh-CN" altLang="en-US" sz="2400" dirty="0">
              <a:solidFill>
                <a:schemeClr val="accent6"/>
              </a:solidFill>
              <a:latin typeface="黑体" pitchFamily="49" charset="-122"/>
              <a:ea typeface="黑体" pitchFamily="49" charset="-122"/>
            </a:endParaRPr>
          </a:p>
        </p:txBody>
      </p:sp>
      <p:sp>
        <p:nvSpPr>
          <p:cNvPr id="37" name="TextBox 36"/>
          <p:cNvSpPr txBox="1"/>
          <p:nvPr/>
        </p:nvSpPr>
        <p:spPr>
          <a:xfrm>
            <a:off x="3643306" y="4253219"/>
            <a:ext cx="4071966" cy="461665"/>
          </a:xfrm>
          <a:prstGeom prst="rect">
            <a:avLst/>
          </a:prstGeom>
          <a:solidFill>
            <a:schemeClr val="accent5"/>
          </a:solidFill>
        </p:spPr>
        <p:txBody>
          <a:bodyPr wrap="square" rtlCol="0">
            <a:spAutoFit/>
          </a:bodyPr>
          <a:lstStyle/>
          <a:p>
            <a:pPr>
              <a:buNone/>
            </a:pPr>
            <a:r>
              <a:rPr lang="en-US" altLang="zh-CN" sz="2400" dirty="0" smtClean="0">
                <a:solidFill>
                  <a:schemeClr val="accent6"/>
                </a:solidFill>
                <a:latin typeface="黑体" pitchFamily="49" charset="-122"/>
                <a:ea typeface="黑体" pitchFamily="49" charset="-122"/>
              </a:rPr>
              <a:t>2</a:t>
            </a:r>
            <a:r>
              <a:rPr lang="zh-CN" altLang="en-US" sz="2400" dirty="0" smtClean="0">
                <a:solidFill>
                  <a:schemeClr val="accent6"/>
                </a:solidFill>
                <a:latin typeface="黑体" pitchFamily="49" charset="-122"/>
                <a:ea typeface="黑体" pitchFamily="49" charset="-122"/>
              </a:rPr>
              <a:t>、心电图检查（</a:t>
            </a:r>
            <a:r>
              <a:rPr lang="en-US" altLang="zh-CN" sz="2400" dirty="0" smtClean="0">
                <a:solidFill>
                  <a:schemeClr val="accent6"/>
                </a:solidFill>
                <a:latin typeface="黑体" pitchFamily="49" charset="-122"/>
                <a:ea typeface="黑体" pitchFamily="49" charset="-122"/>
              </a:rPr>
              <a:t>ECG</a:t>
            </a:r>
            <a:r>
              <a:rPr lang="zh-CN" altLang="en-US" sz="2400" dirty="0" smtClean="0">
                <a:solidFill>
                  <a:schemeClr val="accent6"/>
                </a:solidFill>
                <a:latin typeface="黑体" pitchFamily="49" charset="-122"/>
                <a:ea typeface="黑体" pitchFamily="49" charset="-122"/>
              </a:rPr>
              <a:t>）</a:t>
            </a:r>
            <a:endParaRPr lang="zh-CN" altLang="en-US" sz="2400" dirty="0">
              <a:solidFill>
                <a:schemeClr val="accent6"/>
              </a:solidFill>
              <a:latin typeface="黑体" pitchFamily="49" charset="-122"/>
              <a:ea typeface="黑体" pitchFamily="49" charset="-122"/>
            </a:endParaRPr>
          </a:p>
        </p:txBody>
      </p:sp>
      <p:sp>
        <p:nvSpPr>
          <p:cNvPr id="38" name="TextBox 37"/>
          <p:cNvSpPr txBox="1"/>
          <p:nvPr/>
        </p:nvSpPr>
        <p:spPr>
          <a:xfrm>
            <a:off x="4143372" y="3643314"/>
            <a:ext cx="4071966" cy="461665"/>
          </a:xfrm>
          <a:prstGeom prst="rect">
            <a:avLst/>
          </a:prstGeom>
          <a:solidFill>
            <a:schemeClr val="accent5"/>
          </a:solidFill>
        </p:spPr>
        <p:txBody>
          <a:bodyPr wrap="square" rtlCol="0">
            <a:spAutoFit/>
          </a:bodyPr>
          <a:lstStyle/>
          <a:p>
            <a:pPr>
              <a:buNone/>
            </a:pPr>
            <a:r>
              <a:rPr lang="en-US" altLang="zh-CN" sz="2400" dirty="0" smtClean="0">
                <a:solidFill>
                  <a:schemeClr val="accent6"/>
                </a:solidFill>
                <a:latin typeface="黑体" pitchFamily="49" charset="-122"/>
                <a:ea typeface="黑体" pitchFamily="49" charset="-122"/>
              </a:rPr>
              <a:t>3</a:t>
            </a:r>
            <a:r>
              <a:rPr lang="zh-CN" altLang="en-US" sz="2400" dirty="0" smtClean="0">
                <a:solidFill>
                  <a:schemeClr val="accent6"/>
                </a:solidFill>
                <a:latin typeface="黑体" pitchFamily="49" charset="-122"/>
                <a:ea typeface="黑体" pitchFamily="49" charset="-122"/>
              </a:rPr>
              <a:t>、心肌标志物检测</a:t>
            </a:r>
            <a:endParaRPr lang="zh-CN" altLang="en-US" sz="2400" dirty="0">
              <a:solidFill>
                <a:schemeClr val="accent6"/>
              </a:solidFill>
              <a:latin typeface="黑体" pitchFamily="49" charset="-122"/>
              <a:ea typeface="黑体" pitchFamily="49" charset="-122"/>
            </a:endParaRPr>
          </a:p>
        </p:txBody>
      </p:sp>
      <p:sp>
        <p:nvSpPr>
          <p:cNvPr id="39" name="TextBox 38"/>
          <p:cNvSpPr txBox="1"/>
          <p:nvPr/>
        </p:nvSpPr>
        <p:spPr>
          <a:xfrm>
            <a:off x="4643438" y="3071810"/>
            <a:ext cx="4071966" cy="461665"/>
          </a:xfrm>
          <a:prstGeom prst="rect">
            <a:avLst/>
          </a:prstGeom>
          <a:solidFill>
            <a:schemeClr val="accent5"/>
          </a:solidFill>
        </p:spPr>
        <p:txBody>
          <a:bodyPr wrap="square" rtlCol="0">
            <a:spAutoFit/>
          </a:bodyPr>
          <a:lstStyle/>
          <a:p>
            <a:pPr>
              <a:buNone/>
            </a:pPr>
            <a:r>
              <a:rPr lang="en-US" altLang="zh-CN" sz="2400" dirty="0" smtClean="0">
                <a:solidFill>
                  <a:schemeClr val="accent6"/>
                </a:solidFill>
                <a:latin typeface="黑体" pitchFamily="49" charset="-122"/>
                <a:ea typeface="黑体" pitchFamily="49" charset="-122"/>
              </a:rPr>
              <a:t>4</a:t>
            </a:r>
            <a:r>
              <a:rPr lang="zh-CN" altLang="en-US" sz="2400" dirty="0" smtClean="0">
                <a:solidFill>
                  <a:schemeClr val="accent6"/>
                </a:solidFill>
                <a:latin typeface="黑体" pitchFamily="49" charset="-122"/>
                <a:ea typeface="黑体" pitchFamily="49" charset="-122"/>
              </a:rPr>
              <a:t>、再次评估</a:t>
            </a:r>
            <a:endParaRPr lang="zh-CN" altLang="en-US" sz="2400" dirty="0">
              <a:solidFill>
                <a:schemeClr val="accent6"/>
              </a:solidFill>
              <a:latin typeface="黑体" pitchFamily="49" charset="-122"/>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4" presetClass="entr" presetSubtype="0" ac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ppt_w*0.05"/>
                                          </p:val>
                                        </p:tav>
                                        <p:tav tm="100000">
                                          <p:val>
                                            <p:strVal val="#ppt_w"/>
                                          </p:val>
                                        </p:tav>
                                      </p:tavLst>
                                    </p:anim>
                                    <p:anim calcmode="lin" valueType="num">
                                      <p:cBhvr>
                                        <p:cTn id="23" dur="500" fill="hold"/>
                                        <p:tgtEl>
                                          <p:spTgt spid="8"/>
                                        </p:tgtEl>
                                        <p:attrNameLst>
                                          <p:attrName>ppt_h</p:attrName>
                                        </p:attrNameLst>
                                      </p:cBhvr>
                                      <p:tavLst>
                                        <p:tav tm="0">
                                          <p:val>
                                            <p:strVal val="#ppt_h"/>
                                          </p:val>
                                        </p:tav>
                                        <p:tav tm="100000">
                                          <p:val>
                                            <p:strVal val="#ppt_h"/>
                                          </p:val>
                                        </p:tav>
                                      </p:tavLst>
                                    </p:anim>
                                    <p:anim calcmode="lin" valueType="num">
                                      <p:cBhvr>
                                        <p:cTn id="24" dur="500" fill="hold"/>
                                        <p:tgtEl>
                                          <p:spTgt spid="8"/>
                                        </p:tgtEl>
                                        <p:attrNameLst>
                                          <p:attrName>ppt_x</p:attrName>
                                        </p:attrNameLst>
                                      </p:cBhvr>
                                      <p:tavLst>
                                        <p:tav tm="0">
                                          <p:val>
                                            <p:strVal val="#ppt_x-.2"/>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animEffect transition="in" filter="fade">
                                      <p:cBhvr>
                                        <p:cTn id="26" dur="500"/>
                                        <p:tgtEl>
                                          <p:spTgt spid="8"/>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slide(fromBottom)">
                                      <p:cBhvr>
                                        <p:cTn id="34" dur="500"/>
                                        <p:tgtEl>
                                          <p:spTgt spid="37"/>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slide(fromBottom)">
                                      <p:cBhvr>
                                        <p:cTn id="38" dur="500"/>
                                        <p:tgtEl>
                                          <p:spTgt spid="38"/>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slide(fromBottom)">
                                      <p:cBhvr>
                                        <p:cTn id="42" dur="500"/>
                                        <p:tgtEl>
                                          <p:spTgt spid="39"/>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slide(fromBottom)">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5" grpId="0" animBg="1"/>
      <p:bldP spid="36" grpId="0" animBg="1"/>
      <p:bldP spid="37" grpId="0" animBg="1"/>
      <p:bldP spid="38" grpId="0" animBg="1"/>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0" y="2143116"/>
            <a:ext cx="6852192" cy="4143404"/>
          </a:xfrm>
          <a:noFill/>
          <a:ln>
            <a:solidFill>
              <a:schemeClr val="accent5">
                <a:lumMod val="75000"/>
              </a:schemeClr>
            </a:solidFill>
          </a:ln>
        </p:spPr>
        <p:txBody>
          <a:bodyPr/>
          <a:lstStyle/>
          <a:p>
            <a:pPr>
              <a:buNone/>
            </a:pPr>
            <a:r>
              <a:rPr lang="en-US" altLang="zh-CN" sz="2400" dirty="0" smtClean="0"/>
              <a:t>   1</a:t>
            </a:r>
            <a:r>
              <a:rPr lang="zh-CN" altLang="en-US" sz="2400" dirty="0" smtClean="0"/>
              <a:t>、发现危险信号</a:t>
            </a:r>
            <a:endParaRPr lang="en-US" altLang="zh-CN" sz="2400" dirty="0" smtClean="0"/>
          </a:p>
          <a:p>
            <a:pPr>
              <a:buNone/>
            </a:pPr>
            <a:r>
              <a:rPr lang="zh-CN" altLang="en-US" sz="2400" dirty="0" smtClean="0"/>
              <a:t/>
            </a:r>
            <a:br>
              <a:rPr lang="zh-CN" altLang="en-US" sz="2400" dirty="0" smtClean="0"/>
            </a:br>
            <a:r>
              <a:rPr lang="zh-CN" altLang="en-US" sz="2000" dirty="0" smtClean="0">
                <a:solidFill>
                  <a:schemeClr val="accent6"/>
                </a:solidFill>
              </a:rPr>
              <a:t>（</a:t>
            </a:r>
            <a:r>
              <a:rPr lang="en-US" altLang="zh-CN" sz="2000" dirty="0" smtClean="0">
                <a:solidFill>
                  <a:schemeClr val="accent6"/>
                </a:solidFill>
              </a:rPr>
              <a:t>1</a:t>
            </a:r>
            <a:r>
              <a:rPr lang="zh-CN" altLang="en-US" sz="2000" dirty="0" smtClean="0">
                <a:solidFill>
                  <a:schemeClr val="accent6"/>
                </a:solidFill>
              </a:rPr>
              <a:t>）初步分拣的危险信号：</a:t>
            </a:r>
          </a:p>
          <a:p>
            <a:pPr>
              <a:buNone/>
            </a:pPr>
            <a:r>
              <a:rPr lang="zh-CN" altLang="en-US" sz="2000" dirty="0" smtClean="0"/>
              <a:t>     ① 接诊时胸痛正在发作；</a:t>
            </a:r>
            <a:endParaRPr lang="en-US" altLang="zh-CN" sz="2000" dirty="0" smtClean="0"/>
          </a:p>
          <a:p>
            <a:pPr>
              <a:buNone/>
            </a:pPr>
            <a:r>
              <a:rPr lang="en-US" altLang="zh-CN" sz="2000" dirty="0" smtClean="0"/>
              <a:t>     </a:t>
            </a:r>
            <a:r>
              <a:rPr lang="zh-CN" altLang="en-US" sz="2000" dirty="0" smtClean="0"/>
              <a:t>② 中等程度以上的胸痛；</a:t>
            </a:r>
            <a:endParaRPr lang="en-US" altLang="zh-CN" sz="2000" dirty="0" smtClean="0"/>
          </a:p>
          <a:p>
            <a:pPr>
              <a:buNone/>
            </a:pPr>
            <a:r>
              <a:rPr lang="en-US" altLang="zh-CN" sz="2000" dirty="0" smtClean="0"/>
              <a:t>     </a:t>
            </a:r>
            <a:r>
              <a:rPr lang="zh-CN" altLang="en-US" sz="2000" dirty="0" smtClean="0"/>
              <a:t>③ 持续疼痛（尤其是</a:t>
            </a:r>
            <a:r>
              <a:rPr lang="en-US" altLang="zh-CN" sz="2000" dirty="0" smtClean="0"/>
              <a:t>20</a:t>
            </a:r>
            <a:r>
              <a:rPr lang="zh-CN" altLang="en-US" sz="2000" dirty="0" smtClean="0"/>
              <a:t>分钟以上）；</a:t>
            </a:r>
            <a:endParaRPr lang="en-US" altLang="zh-CN" sz="2000" dirty="0" smtClean="0"/>
          </a:p>
          <a:p>
            <a:pPr>
              <a:buNone/>
            </a:pPr>
            <a:r>
              <a:rPr lang="en-US" altLang="zh-CN" sz="2000" dirty="0" smtClean="0"/>
              <a:t>     </a:t>
            </a:r>
            <a:r>
              <a:rPr lang="zh-CN" altLang="en-US" sz="2000" dirty="0" smtClean="0"/>
              <a:t>④ 静息或轻微活动下发作的胸痛； </a:t>
            </a:r>
            <a:endParaRPr lang="en-US" altLang="zh-CN" sz="2000" dirty="0" smtClean="0"/>
          </a:p>
          <a:p>
            <a:pPr>
              <a:buNone/>
            </a:pPr>
            <a:r>
              <a:rPr lang="en-US" altLang="zh-CN" sz="2000" dirty="0" smtClean="0"/>
              <a:t>     </a:t>
            </a:r>
            <a:r>
              <a:rPr lang="zh-CN" altLang="en-US" sz="2000" dirty="0" smtClean="0"/>
              <a:t>⑤ 近</a:t>
            </a:r>
            <a:r>
              <a:rPr lang="en-US" altLang="zh-CN" sz="2000" dirty="0" smtClean="0"/>
              <a:t>8</a:t>
            </a:r>
            <a:r>
              <a:rPr lang="zh-CN" altLang="en-US" sz="2000" dirty="0" smtClean="0"/>
              <a:t>周内反复发作或逐渐加重（尤其是近</a:t>
            </a:r>
            <a:r>
              <a:rPr lang="en-US" altLang="zh-CN" sz="2000" dirty="0" smtClean="0"/>
              <a:t>2 </a:t>
            </a:r>
            <a:r>
              <a:rPr lang="zh-CN" altLang="en-US" sz="2000" dirty="0" smtClean="0"/>
              <a:t>天内）；</a:t>
            </a:r>
            <a:endParaRPr lang="en-US" altLang="zh-CN" sz="2000" dirty="0" smtClean="0"/>
          </a:p>
          <a:p>
            <a:pPr>
              <a:buNone/>
            </a:pPr>
            <a:r>
              <a:rPr lang="en-US" altLang="zh-CN" sz="2000" dirty="0" smtClean="0"/>
              <a:t>     </a:t>
            </a:r>
            <a:r>
              <a:rPr lang="zh-CN" altLang="en-US" sz="2000" dirty="0" smtClean="0"/>
              <a:t>⑥ 胸痛时伴有意识丧失、气紧、乏力、出汗、恶心等</a:t>
            </a:r>
            <a:endParaRPr lang="en-US" altLang="zh-CN" sz="2000" dirty="0" smtClean="0"/>
          </a:p>
          <a:p>
            <a:pPr>
              <a:buNone/>
            </a:pPr>
            <a:r>
              <a:rPr lang="en-US" altLang="zh-CN" sz="2000" dirty="0" smtClean="0"/>
              <a:t>        </a:t>
            </a:r>
            <a:r>
              <a:rPr lang="zh-CN" altLang="en-US" sz="2000" dirty="0" smtClean="0"/>
              <a:t>症状</a:t>
            </a:r>
          </a:p>
          <a:p>
            <a:endParaRPr lang="zh-CN" altLang="en-US" sz="2800" dirty="0"/>
          </a:p>
        </p:txBody>
      </p:sp>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pic>
        <p:nvPicPr>
          <p:cNvPr id="27650" name="Picture 2" descr="http://img.taopic.com/uploads/allimg/140720/240468-140H00H32334.jpg"/>
          <p:cNvPicPr>
            <a:picLocks noChangeAspect="1" noChangeArrowheads="1"/>
          </p:cNvPicPr>
          <p:nvPr/>
        </p:nvPicPr>
        <p:blipFill>
          <a:blip r:embed="rId2" cstate="print"/>
          <a:srcRect r="22580"/>
          <a:stretch>
            <a:fillRect/>
          </a:stretch>
        </p:blipFill>
        <p:spPr bwMode="auto">
          <a:xfrm>
            <a:off x="4071934" y="1357298"/>
            <a:ext cx="4500594" cy="2627564"/>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0" y="2285992"/>
            <a:ext cx="7429520" cy="3786214"/>
          </a:xfrm>
          <a:noFill/>
          <a:ln>
            <a:solidFill>
              <a:schemeClr val="accent5">
                <a:lumMod val="75000"/>
              </a:schemeClr>
            </a:solidFill>
          </a:ln>
        </p:spPr>
        <p:txBody>
          <a:bodyPr/>
          <a:lstStyle/>
          <a:p>
            <a:pPr>
              <a:buNone/>
            </a:pPr>
            <a:r>
              <a:rPr lang="en-US" altLang="zh-CN" sz="2000" dirty="0" smtClean="0">
                <a:solidFill>
                  <a:schemeClr val="accent6"/>
                </a:solidFill>
              </a:rPr>
              <a:t> </a:t>
            </a:r>
          </a:p>
          <a:p>
            <a:pPr>
              <a:buNone/>
            </a:pPr>
            <a:r>
              <a:rPr lang="en-US" altLang="zh-CN" sz="2000" dirty="0" smtClean="0">
                <a:solidFill>
                  <a:schemeClr val="accent6"/>
                </a:solidFill>
              </a:rPr>
              <a:t>   </a:t>
            </a:r>
            <a:r>
              <a:rPr lang="zh-CN" altLang="en-US" sz="2000" dirty="0" smtClean="0">
                <a:solidFill>
                  <a:schemeClr val="accent6"/>
                </a:solidFill>
              </a:rPr>
              <a:t>（</a:t>
            </a:r>
            <a:r>
              <a:rPr lang="en-US" altLang="zh-CN" sz="2000" dirty="0" smtClean="0">
                <a:solidFill>
                  <a:schemeClr val="accent6"/>
                </a:solidFill>
              </a:rPr>
              <a:t>2</a:t>
            </a:r>
            <a:r>
              <a:rPr lang="zh-CN" altLang="en-US" sz="2000" dirty="0" smtClean="0">
                <a:solidFill>
                  <a:schemeClr val="accent6"/>
                </a:solidFill>
              </a:rPr>
              <a:t>）警惕不典型症状：</a:t>
            </a:r>
          </a:p>
          <a:p>
            <a:pPr>
              <a:buNone/>
            </a:pPr>
            <a:r>
              <a:rPr lang="zh-CN" altLang="en-US" sz="2000" dirty="0" smtClean="0"/>
              <a:t>      ① 持续时间超过 </a:t>
            </a:r>
            <a:r>
              <a:rPr lang="en-US" altLang="zh-CN" sz="2000" dirty="0" smtClean="0"/>
              <a:t>48 </a:t>
            </a:r>
            <a:r>
              <a:rPr lang="zh-CN" altLang="en-US" sz="2000" dirty="0" smtClean="0"/>
              <a:t>小时；</a:t>
            </a:r>
            <a:endParaRPr lang="en-US" altLang="zh-CN" sz="2000" dirty="0" smtClean="0"/>
          </a:p>
          <a:p>
            <a:pPr>
              <a:buNone/>
            </a:pPr>
            <a:r>
              <a:rPr lang="en-US" altLang="zh-CN" sz="2000" dirty="0" smtClean="0"/>
              <a:t>      </a:t>
            </a:r>
            <a:r>
              <a:rPr lang="zh-CN" altLang="en-US" sz="2000" dirty="0" smtClean="0"/>
              <a:t>② 触诊时复制类似疼痛；</a:t>
            </a:r>
            <a:endParaRPr lang="en-US" altLang="zh-CN" sz="2000" dirty="0" smtClean="0"/>
          </a:p>
          <a:p>
            <a:pPr>
              <a:buNone/>
            </a:pPr>
            <a:r>
              <a:rPr lang="en-US" altLang="zh-CN" sz="2000" dirty="0" smtClean="0"/>
              <a:t>     </a:t>
            </a:r>
            <a:r>
              <a:rPr lang="zh-CN" altLang="en-US" sz="2000" dirty="0" smtClean="0"/>
              <a:t> ③ 刺痛； </a:t>
            </a:r>
            <a:endParaRPr lang="en-US" altLang="zh-CN" sz="2000" dirty="0" smtClean="0"/>
          </a:p>
          <a:p>
            <a:pPr>
              <a:buNone/>
            </a:pPr>
            <a:r>
              <a:rPr lang="en-US" altLang="zh-CN" sz="2000" dirty="0" smtClean="0"/>
              <a:t>      </a:t>
            </a:r>
            <a:r>
              <a:rPr lang="zh-CN" altLang="en-US" sz="2000" dirty="0" smtClean="0"/>
              <a:t>④ 上腹痛、恶心呕吐； </a:t>
            </a:r>
            <a:endParaRPr lang="en-US" altLang="zh-CN" sz="2000" dirty="0" smtClean="0"/>
          </a:p>
          <a:p>
            <a:pPr>
              <a:buNone/>
            </a:pPr>
            <a:r>
              <a:rPr lang="en-US" altLang="zh-CN" sz="2000" dirty="0" smtClean="0"/>
              <a:t>      </a:t>
            </a:r>
            <a:r>
              <a:rPr lang="zh-CN" altLang="en-US" sz="2000" dirty="0" smtClean="0"/>
              <a:t>⑤ 胃肠道药物、</a:t>
            </a:r>
            <a:r>
              <a:rPr lang="en-US" altLang="zh-CN" sz="2000" dirty="0" smtClean="0"/>
              <a:t>NSAIDS </a:t>
            </a:r>
            <a:r>
              <a:rPr lang="zh-CN" altLang="en-US" sz="2000" dirty="0" smtClean="0"/>
              <a:t>可缓解疼痛；</a:t>
            </a:r>
            <a:endParaRPr lang="en-US" altLang="zh-CN" sz="2000" dirty="0" smtClean="0"/>
          </a:p>
          <a:p>
            <a:pPr>
              <a:buNone/>
            </a:pPr>
            <a:r>
              <a:rPr lang="en-US" altLang="zh-CN" sz="2000" dirty="0" smtClean="0"/>
              <a:t>      </a:t>
            </a:r>
            <a:r>
              <a:rPr lang="zh-CN" altLang="en-US" sz="2000" dirty="0" smtClean="0"/>
              <a:t>⑥ 胸痛发生率随年龄下降；</a:t>
            </a:r>
            <a:endParaRPr lang="en-US" altLang="zh-CN" sz="2000" dirty="0" smtClean="0"/>
          </a:p>
          <a:p>
            <a:pPr>
              <a:buNone/>
            </a:pPr>
            <a:r>
              <a:rPr lang="en-US" altLang="zh-CN" sz="2000" dirty="0" smtClean="0"/>
              <a:t>      </a:t>
            </a:r>
            <a:r>
              <a:rPr lang="zh-CN" altLang="en-US" sz="2000" dirty="0" smtClean="0"/>
              <a:t>⑦ 老年人和女性要特别注意不典型表现呼吸困难与晕厥</a:t>
            </a:r>
            <a:r>
              <a:rPr lang="zh-CN" altLang="en-US" sz="2800" dirty="0" smtClean="0"/>
              <a:t>。</a:t>
            </a:r>
          </a:p>
          <a:p>
            <a:pPr>
              <a:buNone/>
            </a:pPr>
            <a:endParaRPr lang="zh-CN" altLang="en-US" sz="2800" dirty="0"/>
          </a:p>
        </p:txBody>
      </p:sp>
      <p:sp>
        <p:nvSpPr>
          <p:cNvPr id="4"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pic>
        <p:nvPicPr>
          <p:cNvPr id="9" name="Picture 2" descr="http://img.taopic.com/uploads/allimg/140720/240468-140H00H32334.jpg"/>
          <p:cNvPicPr>
            <a:picLocks noChangeAspect="1" noChangeArrowheads="1"/>
          </p:cNvPicPr>
          <p:nvPr/>
        </p:nvPicPr>
        <p:blipFill>
          <a:blip r:embed="rId2" cstate="print"/>
          <a:srcRect r="22580"/>
          <a:stretch>
            <a:fillRect/>
          </a:stretch>
        </p:blipFill>
        <p:spPr bwMode="auto">
          <a:xfrm>
            <a:off x="4143372" y="1357298"/>
            <a:ext cx="4500594" cy="2627564"/>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000100" y="1142984"/>
            <a:ext cx="7000924" cy="2143141"/>
          </a:xfrm>
          <a:noFill/>
          <a:ln>
            <a:solidFill>
              <a:schemeClr val="accent5">
                <a:lumMod val="75000"/>
              </a:schemeClr>
            </a:solidFill>
          </a:ln>
        </p:spPr>
        <p:txBody>
          <a:bodyPr/>
          <a:lstStyle/>
          <a:p>
            <a:pPr>
              <a:lnSpc>
                <a:spcPct val="150000"/>
              </a:lnSpc>
              <a:buNone/>
            </a:pPr>
            <a:r>
              <a:rPr lang="en-US" altLang="zh-CN" sz="2400" dirty="0" smtClean="0"/>
              <a:t>2</a:t>
            </a:r>
            <a:r>
              <a:rPr lang="zh-CN" altLang="en-US" sz="2400" dirty="0" smtClean="0"/>
              <a:t>、心电图检查（</a:t>
            </a:r>
            <a:r>
              <a:rPr lang="en-US" altLang="zh-CN" sz="2400" dirty="0" smtClean="0"/>
              <a:t>ECG</a:t>
            </a:r>
            <a:r>
              <a:rPr lang="zh-CN" altLang="en-US" sz="2400" dirty="0" smtClean="0"/>
              <a:t>）：</a:t>
            </a:r>
            <a:endParaRPr lang="en-US" altLang="zh-CN" sz="2400" dirty="0" smtClean="0"/>
          </a:p>
          <a:p>
            <a:pPr>
              <a:lnSpc>
                <a:spcPct val="150000"/>
              </a:lnSpc>
              <a:buNone/>
            </a:pPr>
            <a:r>
              <a:rPr lang="en-US" altLang="zh-CN" sz="2000" dirty="0" smtClean="0"/>
              <a:t>       </a:t>
            </a:r>
            <a:r>
              <a:rPr lang="zh-CN" altLang="en-US" sz="2000" dirty="0" smtClean="0"/>
              <a:t>评估和处理急性缺血事件的决策中心环节，任何胸痛患者均应尽快行心电图检查，所有 </a:t>
            </a:r>
            <a:r>
              <a:rPr lang="en-US" altLang="zh-CN" sz="2000" dirty="0" smtClean="0"/>
              <a:t>STEMI </a:t>
            </a:r>
            <a:r>
              <a:rPr lang="zh-CN" altLang="en-US" sz="2000" dirty="0" smtClean="0"/>
              <a:t>患者在首次医疗接触</a:t>
            </a:r>
            <a:r>
              <a:rPr lang="en-US" altLang="zh-CN" sz="2000" dirty="0" smtClean="0"/>
              <a:t>10 min</a:t>
            </a:r>
            <a:r>
              <a:rPr lang="zh-CN" altLang="en-US" sz="2000" dirty="0" smtClean="0"/>
              <a:t>内记录 </a:t>
            </a:r>
            <a:r>
              <a:rPr lang="en-US" altLang="zh-CN" sz="2000" dirty="0" smtClean="0"/>
              <a:t>ECG</a:t>
            </a:r>
            <a:r>
              <a:rPr lang="zh-CN" altLang="en-US" sz="2000" dirty="0" smtClean="0"/>
              <a:t>。</a:t>
            </a:r>
            <a:endParaRPr lang="zh-CN" altLang="en-US" sz="2800" dirty="0"/>
          </a:p>
        </p:txBody>
      </p:sp>
      <p:pic>
        <p:nvPicPr>
          <p:cNvPr id="4099" name="Picture 3" descr="C:\Users\Administrator\Desktop\3ac79f3df8dcd100b4ea799a738b4710b9122f12.jpg"/>
          <p:cNvPicPr>
            <a:picLocks noChangeAspect="1" noChangeArrowheads="1"/>
          </p:cNvPicPr>
          <p:nvPr/>
        </p:nvPicPr>
        <p:blipFill>
          <a:blip r:embed="rId2" cstate="print"/>
          <a:srcRect/>
          <a:stretch>
            <a:fillRect/>
          </a:stretch>
        </p:blipFill>
        <p:spPr bwMode="auto">
          <a:xfrm>
            <a:off x="1000100" y="3429000"/>
            <a:ext cx="7072362" cy="2928958"/>
          </a:xfrm>
          <a:prstGeom prst="rect">
            <a:avLst/>
          </a:prstGeom>
          <a:ln>
            <a:noFill/>
          </a:ln>
          <a:effectLst>
            <a:outerShdw blurRad="190500" algn="tl" rotWithShape="0">
              <a:srgbClr val="000000">
                <a:alpha val="70000"/>
              </a:srgbClr>
            </a:outerShdw>
          </a:effectLst>
        </p:spPr>
      </p:pic>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43372" y="2786058"/>
            <a:ext cx="4429156" cy="2714644"/>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0" y="908720"/>
            <a:ext cx="8772500" cy="1470025"/>
          </a:xfrm>
        </p:spPr>
        <p:txBody>
          <a:bodyPr/>
          <a:lstStyle/>
          <a:p>
            <a:r>
              <a:rPr lang="zh-CN" altLang="en-US" b="1" dirty="0" smtClean="0">
                <a:solidFill>
                  <a:srgbClr val="0000CC"/>
                </a:solidFill>
              </a:rPr>
              <a:t>高危急性胸痛患者的鉴别与诊治</a:t>
            </a:r>
            <a:endParaRPr lang="zh-CN" altLang="en-US" b="1" dirty="0">
              <a:solidFill>
                <a:srgbClr val="0000CC"/>
              </a:solidFill>
            </a:endParaRPr>
          </a:p>
        </p:txBody>
      </p:sp>
      <p:sp>
        <p:nvSpPr>
          <p:cNvPr id="3" name="副标题 2"/>
          <p:cNvSpPr>
            <a:spLocks noGrp="1"/>
          </p:cNvSpPr>
          <p:nvPr>
            <p:ph type="subTitle" idx="1"/>
          </p:nvPr>
        </p:nvSpPr>
        <p:spPr>
          <a:xfrm>
            <a:off x="3143240" y="4500570"/>
            <a:ext cx="6400800" cy="1285884"/>
          </a:xfrm>
        </p:spPr>
        <p:txBody>
          <a:bodyPr/>
          <a:lstStyle/>
          <a:p>
            <a:r>
              <a:rPr lang="zh-CN" altLang="en-US" sz="2800" dirty="0" smtClean="0"/>
              <a:t>重庆市急救医疗中心</a:t>
            </a:r>
            <a:endParaRPr lang="en-US" altLang="zh-CN" sz="2800" dirty="0" smtClean="0"/>
          </a:p>
        </p:txBody>
      </p:sp>
      <p:pic>
        <p:nvPicPr>
          <p:cNvPr id="39938" name="Picture 2" descr="http://www.gd2h.com/images/pic/banner7.jpg"/>
          <p:cNvPicPr>
            <a:picLocks noChangeAspect="1" noChangeArrowheads="1"/>
          </p:cNvPicPr>
          <p:nvPr/>
        </p:nvPicPr>
        <p:blipFill>
          <a:blip r:embed="rId2" cstate="print"/>
          <a:srcRect/>
          <a:stretch>
            <a:fillRect/>
          </a:stretch>
        </p:blipFill>
        <p:spPr bwMode="auto">
          <a:xfrm>
            <a:off x="571472" y="2276872"/>
            <a:ext cx="7643866" cy="1942391"/>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7" name="直接连接符 6"/>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9" name="TextBox 8"/>
          <p:cNvSpPr txBox="1"/>
          <p:nvPr/>
        </p:nvSpPr>
        <p:spPr>
          <a:xfrm>
            <a:off x="1158507" y="1283290"/>
            <a:ext cx="6000792" cy="4062651"/>
          </a:xfrm>
          <a:prstGeom prst="rect">
            <a:avLst/>
          </a:prstGeom>
          <a:noFill/>
        </p:spPr>
        <p:txBody>
          <a:bodyPr wrap="square" rtlCol="0">
            <a:spAutoFit/>
          </a:bodyPr>
          <a:lstStyle/>
          <a:p>
            <a:pPr algn="ctr"/>
            <a:r>
              <a:rPr lang="en-US" altLang="zh-CN" sz="2400" dirty="0" smtClean="0">
                <a:solidFill>
                  <a:schemeClr val="accent6"/>
                </a:solidFill>
                <a:latin typeface="黑体" pitchFamily="49" charset="-122"/>
                <a:ea typeface="黑体" pitchFamily="49" charset="-122"/>
              </a:rPr>
              <a:t>12</a:t>
            </a:r>
            <a:r>
              <a:rPr lang="zh-CN" altLang="en-US" sz="2400" dirty="0" smtClean="0">
                <a:solidFill>
                  <a:schemeClr val="accent6"/>
                </a:solidFill>
                <a:latin typeface="黑体" pitchFamily="49" charset="-122"/>
                <a:ea typeface="黑体" pitchFamily="49" charset="-122"/>
              </a:rPr>
              <a:t>导</a:t>
            </a:r>
            <a:r>
              <a:rPr lang="en-US" altLang="zh-CN" sz="2400" dirty="0" smtClean="0">
                <a:solidFill>
                  <a:schemeClr val="accent6"/>
                </a:solidFill>
                <a:latin typeface="黑体" pitchFamily="49" charset="-122"/>
                <a:ea typeface="黑体" pitchFamily="49" charset="-122"/>
              </a:rPr>
              <a:t>ECG</a:t>
            </a:r>
            <a:r>
              <a:rPr lang="zh-CN" altLang="en-US" sz="2400" dirty="0" smtClean="0">
                <a:solidFill>
                  <a:schemeClr val="accent6"/>
                </a:solidFill>
                <a:latin typeface="黑体" pitchFamily="49" charset="-122"/>
                <a:ea typeface="黑体" pitchFamily="49" charset="-122"/>
              </a:rPr>
              <a:t>：５种</a:t>
            </a:r>
            <a:r>
              <a:rPr lang="en-US" altLang="zh-CN" sz="2400" dirty="0" smtClean="0">
                <a:solidFill>
                  <a:schemeClr val="accent6"/>
                </a:solidFill>
                <a:latin typeface="黑体" pitchFamily="49" charset="-122"/>
                <a:ea typeface="黑体" pitchFamily="49" charset="-122"/>
              </a:rPr>
              <a:t>AMI</a:t>
            </a:r>
            <a:r>
              <a:rPr lang="zh-CN" altLang="en-US" sz="2400" dirty="0" smtClean="0">
                <a:solidFill>
                  <a:schemeClr val="accent6"/>
                </a:solidFill>
                <a:latin typeface="黑体" pitchFamily="49" charset="-122"/>
                <a:ea typeface="黑体" pitchFamily="49" charset="-122"/>
              </a:rPr>
              <a:t>模式</a:t>
            </a:r>
            <a:endParaRPr lang="en-US" altLang="zh-CN" sz="2400" dirty="0" smtClean="0">
              <a:solidFill>
                <a:schemeClr val="accent6"/>
              </a:solidFill>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nSpc>
                <a:spcPct val="150000"/>
              </a:lnSpc>
            </a:pPr>
            <a:r>
              <a:rPr lang="zh-CN" altLang="en-US" sz="2000" dirty="0" smtClean="0">
                <a:latin typeface="+mn-ea"/>
              </a:rPr>
              <a:t>广泛前壁：</a:t>
            </a:r>
            <a:r>
              <a:rPr lang="en-US" altLang="zh-CN" sz="2000" dirty="0" smtClean="0">
                <a:latin typeface="+mn-ea"/>
              </a:rPr>
              <a:t>V1-5</a:t>
            </a:r>
            <a:r>
              <a:rPr lang="zh-CN" altLang="en-US" sz="2000" dirty="0" smtClean="0">
                <a:latin typeface="+mn-ea"/>
              </a:rPr>
              <a:t>，前间壁：</a:t>
            </a:r>
            <a:r>
              <a:rPr lang="en-US" altLang="zh-CN" sz="2000" dirty="0" smtClean="0">
                <a:latin typeface="+mn-ea"/>
              </a:rPr>
              <a:t>V1-3</a:t>
            </a:r>
            <a:r>
              <a:rPr lang="zh-CN" altLang="en-US" sz="2000" dirty="0" smtClean="0">
                <a:latin typeface="+mn-ea"/>
              </a:rPr>
              <a:t>，前壁：</a:t>
            </a:r>
            <a:r>
              <a:rPr lang="en-US" altLang="zh-CN" sz="2000" dirty="0" smtClean="0">
                <a:latin typeface="+mn-ea"/>
              </a:rPr>
              <a:t>V2-5</a:t>
            </a:r>
          </a:p>
          <a:p>
            <a:pPr>
              <a:lnSpc>
                <a:spcPct val="150000"/>
              </a:lnSpc>
            </a:pPr>
            <a:r>
              <a:rPr lang="zh-CN" altLang="en-US" sz="2000" dirty="0" smtClean="0">
                <a:latin typeface="+mn-ea"/>
              </a:rPr>
              <a:t>下壁：</a:t>
            </a:r>
            <a:r>
              <a:rPr lang="zh-CN" altLang="zh-CN" sz="2000" dirty="0" smtClean="0">
                <a:latin typeface="+mn-ea"/>
              </a:rPr>
              <a:t>Ⅱ</a:t>
            </a:r>
            <a:r>
              <a:rPr lang="zh-CN" altLang="en-US" sz="2000" dirty="0" smtClean="0">
                <a:latin typeface="+mn-ea"/>
              </a:rPr>
              <a:t>、</a:t>
            </a:r>
            <a:r>
              <a:rPr lang="zh-CN" altLang="zh-CN" sz="2000" dirty="0" smtClean="0">
                <a:latin typeface="+mn-ea"/>
              </a:rPr>
              <a:t>Ⅲ</a:t>
            </a:r>
            <a:r>
              <a:rPr lang="zh-CN" altLang="en-US" sz="2000" dirty="0" smtClean="0">
                <a:latin typeface="+mn-ea"/>
              </a:rPr>
              <a:t>、</a:t>
            </a:r>
            <a:r>
              <a:rPr lang="en-US" altLang="zh-CN" sz="2000" dirty="0" smtClean="0">
                <a:latin typeface="+mn-ea"/>
              </a:rPr>
              <a:t>F</a:t>
            </a:r>
          </a:p>
          <a:p>
            <a:pPr>
              <a:lnSpc>
                <a:spcPct val="150000"/>
              </a:lnSpc>
            </a:pPr>
            <a:r>
              <a:rPr lang="zh-CN" altLang="en-US" sz="2000" dirty="0" smtClean="0">
                <a:latin typeface="+mn-ea"/>
              </a:rPr>
              <a:t>高侧壁：</a:t>
            </a:r>
            <a:r>
              <a:rPr lang="zh-CN" altLang="zh-CN" sz="2000" dirty="0" smtClean="0">
                <a:latin typeface="+mn-ea"/>
              </a:rPr>
              <a:t>Ⅰ</a:t>
            </a:r>
            <a:r>
              <a:rPr lang="zh-CN" altLang="en-US" sz="2000" dirty="0" smtClean="0">
                <a:latin typeface="+mn-ea"/>
              </a:rPr>
              <a:t>、</a:t>
            </a:r>
            <a:r>
              <a:rPr lang="en-US" altLang="zh-CN" sz="2000" dirty="0" smtClean="0">
                <a:latin typeface="+mn-ea"/>
              </a:rPr>
              <a:t>L</a:t>
            </a:r>
            <a:r>
              <a:rPr lang="zh-CN" altLang="en-US" sz="2000" dirty="0" smtClean="0">
                <a:latin typeface="+mn-ea"/>
              </a:rPr>
              <a:t>，侧壁：</a:t>
            </a:r>
            <a:r>
              <a:rPr lang="zh-CN" altLang="zh-CN" sz="2000" dirty="0" smtClean="0">
                <a:latin typeface="+mn-ea"/>
              </a:rPr>
              <a:t>Ⅰ</a:t>
            </a:r>
            <a:r>
              <a:rPr lang="zh-CN" altLang="en-US" sz="2000" dirty="0" smtClean="0">
                <a:latin typeface="+mn-ea"/>
              </a:rPr>
              <a:t>、</a:t>
            </a:r>
            <a:r>
              <a:rPr lang="en-US" altLang="zh-CN" sz="2000" dirty="0" smtClean="0">
                <a:latin typeface="+mn-ea"/>
              </a:rPr>
              <a:t>L</a:t>
            </a:r>
            <a:r>
              <a:rPr lang="zh-CN" altLang="en-US" sz="2000" dirty="0" smtClean="0">
                <a:latin typeface="+mn-ea"/>
              </a:rPr>
              <a:t>、</a:t>
            </a:r>
            <a:r>
              <a:rPr lang="en-US" altLang="zh-CN" sz="2000" dirty="0" smtClean="0">
                <a:latin typeface="+mn-ea"/>
              </a:rPr>
              <a:t>V5</a:t>
            </a:r>
            <a:r>
              <a:rPr lang="zh-CN" altLang="en-US" sz="2000" dirty="0" smtClean="0">
                <a:latin typeface="+mn-ea"/>
              </a:rPr>
              <a:t>、</a:t>
            </a:r>
            <a:r>
              <a:rPr lang="en-US" altLang="zh-CN" sz="2000" dirty="0" smtClean="0">
                <a:latin typeface="+mn-ea"/>
              </a:rPr>
              <a:t>V6</a:t>
            </a:r>
          </a:p>
          <a:p>
            <a:pPr>
              <a:lnSpc>
                <a:spcPct val="150000"/>
              </a:lnSpc>
            </a:pPr>
            <a:r>
              <a:rPr lang="zh-CN" altLang="en-US" sz="2000" dirty="0" smtClean="0">
                <a:latin typeface="+mn-ea"/>
              </a:rPr>
              <a:t>右室（常合并下壁梗死）：</a:t>
            </a:r>
            <a:endParaRPr lang="en-US" altLang="zh-CN" sz="2000" dirty="0" smtClean="0">
              <a:latin typeface="+mn-ea"/>
            </a:endParaRPr>
          </a:p>
          <a:p>
            <a:pPr>
              <a:lnSpc>
                <a:spcPct val="150000"/>
              </a:lnSpc>
            </a:pPr>
            <a:r>
              <a:rPr lang="zh-CN" altLang="zh-CN" sz="2000" dirty="0" smtClean="0">
                <a:latin typeface="+mn-ea"/>
              </a:rPr>
              <a:t>Ⅱ</a:t>
            </a:r>
            <a:r>
              <a:rPr lang="zh-CN" altLang="en-US" sz="2000" dirty="0" smtClean="0">
                <a:latin typeface="+mn-ea"/>
              </a:rPr>
              <a:t>、</a:t>
            </a:r>
            <a:r>
              <a:rPr lang="zh-CN" altLang="zh-CN" sz="2000" dirty="0" smtClean="0">
                <a:latin typeface="+mn-ea"/>
              </a:rPr>
              <a:t>Ⅲ</a:t>
            </a:r>
            <a:r>
              <a:rPr lang="zh-CN" altLang="en-US" sz="2000" dirty="0" smtClean="0">
                <a:latin typeface="+mn-ea"/>
              </a:rPr>
              <a:t>导联</a:t>
            </a:r>
            <a:r>
              <a:rPr lang="en-US" altLang="zh-CN" sz="2000" dirty="0" smtClean="0">
                <a:latin typeface="+mn-ea"/>
              </a:rPr>
              <a:t>ST</a:t>
            </a:r>
            <a:r>
              <a:rPr lang="zh-CN" altLang="en-US" sz="2000" dirty="0" smtClean="0">
                <a:latin typeface="+mn-ea"/>
              </a:rPr>
              <a:t>段抬高</a:t>
            </a:r>
            <a:endParaRPr lang="en-US" altLang="zh-CN" sz="2000" dirty="0" smtClean="0">
              <a:latin typeface="+mn-ea"/>
            </a:endParaRPr>
          </a:p>
          <a:p>
            <a:pPr>
              <a:lnSpc>
                <a:spcPct val="150000"/>
              </a:lnSpc>
            </a:pPr>
            <a:r>
              <a:rPr lang="en-US" altLang="zh-CN" sz="2000" dirty="0" smtClean="0">
                <a:latin typeface="+mn-ea"/>
              </a:rPr>
              <a:t>ST </a:t>
            </a:r>
            <a:r>
              <a:rPr lang="zh-CN" altLang="zh-CN" sz="2000" dirty="0" smtClean="0">
                <a:latin typeface="+mn-ea"/>
              </a:rPr>
              <a:t>Ⅲ</a:t>
            </a:r>
            <a:r>
              <a:rPr lang="zh-CN" altLang="en-US" sz="2000" dirty="0" smtClean="0">
                <a:latin typeface="+mn-ea"/>
              </a:rPr>
              <a:t>抬高大于</a:t>
            </a:r>
            <a:r>
              <a:rPr lang="en-US" altLang="zh-CN" sz="2000" dirty="0" smtClean="0">
                <a:latin typeface="+mn-ea"/>
              </a:rPr>
              <a:t>ST </a:t>
            </a:r>
            <a:r>
              <a:rPr lang="zh-CN" altLang="zh-CN" sz="2000" dirty="0" smtClean="0">
                <a:latin typeface="+mn-ea"/>
              </a:rPr>
              <a:t>Ⅱ</a:t>
            </a:r>
            <a:endParaRPr lang="en-US" altLang="zh-CN" sz="2000" dirty="0" smtClean="0">
              <a:latin typeface="+mn-ea"/>
            </a:endParaRPr>
          </a:p>
          <a:p>
            <a:pPr>
              <a:lnSpc>
                <a:spcPct val="150000"/>
              </a:lnSpc>
            </a:pPr>
            <a:r>
              <a:rPr lang="zh-CN" altLang="en-US" sz="2000" dirty="0" smtClean="0">
                <a:latin typeface="+mn-ea"/>
              </a:rPr>
              <a:t>后壁：</a:t>
            </a:r>
            <a:r>
              <a:rPr lang="en-US" altLang="zh-CN" sz="2000" dirty="0" smtClean="0">
                <a:latin typeface="+mn-ea"/>
              </a:rPr>
              <a:t>V1</a:t>
            </a:r>
            <a:r>
              <a:rPr lang="zh-CN" altLang="en-US" sz="2000" dirty="0" smtClean="0">
                <a:latin typeface="+mn-ea"/>
              </a:rPr>
              <a:t>、</a:t>
            </a:r>
            <a:r>
              <a:rPr lang="en-US" altLang="zh-CN" sz="2000" dirty="0" smtClean="0">
                <a:latin typeface="+mn-ea"/>
              </a:rPr>
              <a:t>V2</a:t>
            </a:r>
            <a:r>
              <a:rPr lang="zh-CN" altLang="en-US" sz="2000" dirty="0" smtClean="0">
                <a:latin typeface="+mn-ea"/>
              </a:rPr>
              <a:t>：</a:t>
            </a:r>
            <a:r>
              <a:rPr lang="en-US" altLang="zh-CN" sz="2000" dirty="0" smtClean="0">
                <a:latin typeface="+mn-ea"/>
              </a:rPr>
              <a:t>R&gt;S\ST</a:t>
            </a:r>
            <a:r>
              <a:rPr lang="zh-CN" altLang="en-US" sz="2000" dirty="0" smtClean="0">
                <a:latin typeface="+mn-ea"/>
              </a:rPr>
              <a:t>压低、</a:t>
            </a:r>
            <a:r>
              <a:rPr lang="en-US" altLang="zh-CN" sz="2000" dirty="0" smtClean="0">
                <a:latin typeface="+mn-ea"/>
              </a:rPr>
              <a:t>T</a:t>
            </a:r>
            <a:r>
              <a:rPr lang="zh-CN" altLang="en-US" sz="2000" dirty="0" smtClean="0">
                <a:latin typeface="+mn-ea"/>
              </a:rPr>
              <a:t>直立</a:t>
            </a:r>
            <a:endParaRPr lang="zh-CN" altLang="en-US" sz="2000" dirty="0">
              <a:latin typeface="+mn-ea"/>
            </a:endParaRPr>
          </a:p>
        </p:txBody>
      </p:sp>
      <p:pic>
        <p:nvPicPr>
          <p:cNvPr id="10" name="Picture 2" descr="C:\Users\Administrator\Desktop\急性胸痛PPT\279289959805388676.jpg"/>
          <p:cNvPicPr>
            <a:picLocks noChangeAspect="1" noChangeArrowheads="1"/>
          </p:cNvPicPr>
          <p:nvPr/>
        </p:nvPicPr>
        <p:blipFill>
          <a:blip r:embed="rId2" cstate="print"/>
          <a:srcRect l="12782" t="74075" r="26794"/>
          <a:stretch>
            <a:fillRect/>
          </a:stretch>
        </p:blipFill>
        <p:spPr bwMode="auto">
          <a:xfrm>
            <a:off x="2158639" y="5426694"/>
            <a:ext cx="3714776" cy="1145578"/>
          </a:xfrm>
          <a:prstGeom prst="rect">
            <a:avLst/>
          </a:prstGeom>
          <a:noFill/>
        </p:spPr>
      </p:pic>
      <p:cxnSp>
        <p:nvCxnSpPr>
          <p:cNvPr id="16" name="直接箭头连接符 15"/>
          <p:cNvCxnSpPr/>
          <p:nvPr/>
        </p:nvCxnSpPr>
        <p:spPr>
          <a:xfrm>
            <a:off x="4444655" y="3712182"/>
            <a:ext cx="12960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801977" y="2640612"/>
            <a:ext cx="2127609" cy="3929090"/>
            <a:chOff x="5500694" y="2714620"/>
            <a:chExt cx="2127609" cy="3929090"/>
          </a:xfrm>
        </p:grpSpPr>
        <p:grpSp>
          <p:nvGrpSpPr>
            <p:cNvPr id="12" name="组合 11"/>
            <p:cNvGrpSpPr/>
            <p:nvPr/>
          </p:nvGrpSpPr>
          <p:grpSpPr>
            <a:xfrm>
              <a:off x="5715008" y="2714620"/>
              <a:ext cx="1913295" cy="3929090"/>
              <a:chOff x="6500826" y="2714620"/>
              <a:chExt cx="1913295" cy="3929090"/>
            </a:xfrm>
          </p:grpSpPr>
          <p:pic>
            <p:nvPicPr>
              <p:cNvPr id="1026" name="Picture 2" descr="C:\Users\Administrator\Desktop\急性胸痛PPT\279289959805388676.jpg"/>
              <p:cNvPicPr>
                <a:picLocks noChangeAspect="1" noChangeArrowheads="1"/>
              </p:cNvPicPr>
              <p:nvPr/>
            </p:nvPicPr>
            <p:blipFill>
              <a:blip r:embed="rId2" cstate="print"/>
              <a:srcRect l="72888" t="22535"/>
              <a:stretch>
                <a:fillRect/>
              </a:stretch>
            </p:blipFill>
            <p:spPr bwMode="auto">
              <a:xfrm>
                <a:off x="6500826" y="2714620"/>
                <a:ext cx="1913295" cy="3929090"/>
              </a:xfrm>
              <a:prstGeom prst="rect">
                <a:avLst/>
              </a:prstGeom>
              <a:noFill/>
            </p:spPr>
          </p:pic>
          <p:sp>
            <p:nvSpPr>
              <p:cNvPr id="11" name="矩形 10"/>
              <p:cNvSpPr/>
              <p:nvPr/>
            </p:nvSpPr>
            <p:spPr>
              <a:xfrm>
                <a:off x="6500826" y="4857760"/>
                <a:ext cx="357190" cy="21431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p>
            </p:txBody>
          </p:sp>
        </p:grpSp>
        <p:sp>
          <p:nvSpPr>
            <p:cNvPr id="17" name="椭圆 16"/>
            <p:cNvSpPr/>
            <p:nvPr/>
          </p:nvSpPr>
          <p:spPr>
            <a:xfrm>
              <a:off x="5500694" y="3286124"/>
              <a:ext cx="2000264" cy="11430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000100" y="1337918"/>
            <a:ext cx="7000924" cy="2019644"/>
          </a:xfrm>
          <a:ln>
            <a:solidFill>
              <a:schemeClr val="accent5">
                <a:lumMod val="75000"/>
              </a:schemeClr>
            </a:solidFill>
          </a:ln>
        </p:spPr>
        <p:txBody>
          <a:bodyPr/>
          <a:lstStyle/>
          <a:p>
            <a:pPr>
              <a:lnSpc>
                <a:spcPct val="150000"/>
              </a:lnSpc>
              <a:buNone/>
            </a:pPr>
            <a:r>
              <a:rPr lang="en-US" altLang="zh-CN" sz="2400" dirty="0" smtClean="0"/>
              <a:t>3</a:t>
            </a:r>
            <a:r>
              <a:rPr lang="zh-CN" altLang="en-US" sz="2400" dirty="0" smtClean="0"/>
              <a:t>、心肌标志物检测</a:t>
            </a:r>
          </a:p>
          <a:p>
            <a:pPr>
              <a:lnSpc>
                <a:spcPct val="150000"/>
              </a:lnSpc>
              <a:buNone/>
            </a:pPr>
            <a:r>
              <a:rPr lang="zh-CN" altLang="en-US" sz="2000" dirty="0" smtClean="0"/>
              <a:t>      诊断心梗的重要指标，</a:t>
            </a:r>
            <a:r>
              <a:rPr lang="en-US" altLang="zh-CN" sz="2000" dirty="0" smtClean="0"/>
              <a:t>20 min </a:t>
            </a:r>
            <a:r>
              <a:rPr lang="zh-CN" altLang="en-US" sz="2000" dirty="0" smtClean="0"/>
              <a:t>内完成定量检测。只要肌钙蛋白高于正常，无论 </a:t>
            </a:r>
            <a:r>
              <a:rPr lang="en-US" altLang="zh-CN" sz="2000" dirty="0" smtClean="0"/>
              <a:t>CK-MB </a:t>
            </a:r>
            <a:r>
              <a:rPr lang="zh-CN" altLang="en-US" sz="2000" dirty="0" smtClean="0"/>
              <a:t>如何，住院死亡率均会增加。</a:t>
            </a:r>
          </a:p>
          <a:p>
            <a:pPr>
              <a:buNone/>
            </a:pPr>
            <a:endParaRPr lang="zh-CN" altLang="en-US" sz="2800" dirty="0"/>
          </a:p>
        </p:txBody>
      </p:sp>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graphicFrame>
        <p:nvGraphicFramePr>
          <p:cNvPr id="11" name="表格 10"/>
          <p:cNvGraphicFramePr>
            <a:graphicFrameLocks noGrp="1"/>
          </p:cNvGraphicFramePr>
          <p:nvPr/>
        </p:nvGraphicFramePr>
        <p:xfrm>
          <a:off x="1000100" y="3643314"/>
          <a:ext cx="7000924" cy="2377440"/>
        </p:xfrm>
        <a:graphic>
          <a:graphicData uri="http://schemas.openxmlformats.org/drawingml/2006/table">
            <a:tbl>
              <a:tblPr firstRow="1" bandRow="1">
                <a:tableStyleId>{D113A9D2-9D6B-4929-AA2D-F23B5EE8CBE7}</a:tableStyleId>
              </a:tblPr>
              <a:tblGrid>
                <a:gridCol w="1750231"/>
                <a:gridCol w="1750231"/>
                <a:gridCol w="1750231"/>
                <a:gridCol w="1750231"/>
              </a:tblGrid>
              <a:tr h="370840">
                <a:tc>
                  <a:txBody>
                    <a:bodyPr/>
                    <a:lstStyle/>
                    <a:p>
                      <a:pPr algn="ctr"/>
                      <a:r>
                        <a:rPr lang="zh-CN" altLang="en-US" sz="2000" dirty="0" smtClean="0">
                          <a:solidFill>
                            <a:schemeClr val="tx1"/>
                          </a:solidFill>
                        </a:rPr>
                        <a:t>标志物</a:t>
                      </a:r>
                      <a:endParaRPr lang="zh-CN" altLang="en-US" sz="2000" dirty="0">
                        <a:solidFill>
                          <a:schemeClr val="tx1"/>
                        </a:solidFill>
                      </a:endParaRPr>
                    </a:p>
                  </a:txBody>
                  <a:tcPr>
                    <a:solidFill>
                      <a:schemeClr val="accent5">
                        <a:lumMod val="50000"/>
                      </a:schemeClr>
                    </a:solidFill>
                  </a:tcPr>
                </a:tc>
                <a:tc>
                  <a:txBody>
                    <a:bodyPr/>
                    <a:lstStyle/>
                    <a:p>
                      <a:pPr algn="ctr"/>
                      <a:r>
                        <a:rPr lang="zh-CN" altLang="en-US" sz="2000" dirty="0" smtClean="0">
                          <a:solidFill>
                            <a:schemeClr val="tx1"/>
                          </a:solidFill>
                        </a:rPr>
                        <a:t>最早升高</a:t>
                      </a:r>
                      <a:endParaRPr lang="zh-CN" altLang="en-US" sz="2000" dirty="0">
                        <a:solidFill>
                          <a:schemeClr val="tx1"/>
                        </a:solidFill>
                      </a:endParaRPr>
                    </a:p>
                  </a:txBody>
                  <a:tcPr>
                    <a:solidFill>
                      <a:schemeClr val="accent5">
                        <a:lumMod val="50000"/>
                      </a:schemeClr>
                    </a:solidFill>
                  </a:tcPr>
                </a:tc>
                <a:tc>
                  <a:txBody>
                    <a:bodyPr/>
                    <a:lstStyle/>
                    <a:p>
                      <a:pPr algn="ctr"/>
                      <a:r>
                        <a:rPr lang="zh-CN" altLang="en-US" sz="2000" dirty="0" smtClean="0">
                          <a:solidFill>
                            <a:schemeClr val="tx1"/>
                          </a:solidFill>
                        </a:rPr>
                        <a:t>峰值时间</a:t>
                      </a:r>
                      <a:endParaRPr lang="zh-CN" altLang="en-US" sz="2000" dirty="0">
                        <a:solidFill>
                          <a:schemeClr val="tx1"/>
                        </a:solidFill>
                      </a:endParaRPr>
                    </a:p>
                  </a:txBody>
                  <a:tcPr>
                    <a:solidFill>
                      <a:schemeClr val="accent5">
                        <a:lumMod val="50000"/>
                      </a:schemeClr>
                    </a:solidFill>
                  </a:tcPr>
                </a:tc>
                <a:tc>
                  <a:txBody>
                    <a:bodyPr/>
                    <a:lstStyle/>
                    <a:p>
                      <a:pPr algn="ctr"/>
                      <a:r>
                        <a:rPr lang="zh-CN" altLang="en-US" sz="2000" dirty="0" smtClean="0">
                          <a:solidFill>
                            <a:schemeClr val="tx1"/>
                          </a:solidFill>
                        </a:rPr>
                        <a:t>恢复正常</a:t>
                      </a:r>
                      <a:endParaRPr lang="zh-CN" altLang="en-US" sz="2000" dirty="0">
                        <a:solidFill>
                          <a:schemeClr val="tx1"/>
                        </a:solidFill>
                      </a:endParaRPr>
                    </a:p>
                  </a:txBody>
                  <a:tcPr>
                    <a:solidFill>
                      <a:schemeClr val="accent5">
                        <a:lumMod val="50000"/>
                      </a:schemeClr>
                    </a:solidFill>
                  </a:tcPr>
                </a:tc>
              </a:tr>
              <a:tr h="370840">
                <a:tc>
                  <a:txBody>
                    <a:bodyPr/>
                    <a:lstStyle/>
                    <a:p>
                      <a:pPr algn="ctr"/>
                      <a:r>
                        <a:rPr lang="zh-CN" altLang="en-US" sz="2000" dirty="0" smtClean="0">
                          <a:solidFill>
                            <a:schemeClr val="tx1"/>
                          </a:solidFill>
                        </a:rPr>
                        <a:t>肌红蛋白</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1-3h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6-9h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12h</a:t>
                      </a:r>
                      <a:endParaRPr lang="zh-CN" altLang="en-US" sz="2000" dirty="0">
                        <a:solidFill>
                          <a:schemeClr val="tx1"/>
                        </a:solidFill>
                      </a:endParaRPr>
                    </a:p>
                  </a:txBody>
                  <a:tcPr>
                    <a:solidFill>
                      <a:schemeClr val="accent5">
                        <a:lumMod val="90000"/>
                      </a:schemeClr>
                    </a:solidFill>
                  </a:tcPr>
                </a:tc>
              </a:tr>
              <a:tr h="370840">
                <a:tc>
                  <a:txBody>
                    <a:bodyPr/>
                    <a:lstStyle/>
                    <a:p>
                      <a:pPr algn="ctr"/>
                      <a:r>
                        <a:rPr lang="en-US" altLang="zh-CN" sz="2000" dirty="0" smtClean="0">
                          <a:solidFill>
                            <a:schemeClr val="tx1"/>
                          </a:solidFill>
                        </a:rPr>
                        <a:t>CK-MB</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45-8h</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12-24h</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2-4d</a:t>
                      </a:r>
                      <a:endParaRPr lang="zh-CN" altLang="en-US" sz="2000" dirty="0">
                        <a:solidFill>
                          <a:schemeClr val="tx1"/>
                        </a:solidFill>
                      </a:endParaRPr>
                    </a:p>
                  </a:txBody>
                  <a:tcPr>
                    <a:solidFill>
                      <a:schemeClr val="bg1"/>
                    </a:solidFill>
                  </a:tcPr>
                </a:tc>
              </a:tr>
              <a:tr h="370840">
                <a:tc>
                  <a:txBody>
                    <a:bodyPr/>
                    <a:lstStyle/>
                    <a:p>
                      <a:pPr algn="ctr"/>
                      <a:r>
                        <a:rPr lang="en-US" altLang="zh-CN" sz="2000" dirty="0" smtClean="0">
                          <a:solidFill>
                            <a:schemeClr val="tx1"/>
                          </a:solidFill>
                        </a:rPr>
                        <a:t>CK</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3-6h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24-36h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3-4d</a:t>
                      </a:r>
                      <a:endParaRPr lang="zh-CN" altLang="en-US" sz="2000" dirty="0">
                        <a:solidFill>
                          <a:schemeClr val="tx1"/>
                        </a:solidFill>
                      </a:endParaRPr>
                    </a:p>
                  </a:txBody>
                  <a:tcPr>
                    <a:solidFill>
                      <a:schemeClr val="accent5">
                        <a:lumMod val="90000"/>
                      </a:schemeClr>
                    </a:solidFill>
                  </a:tcPr>
                </a:tc>
              </a:tr>
              <a:tr h="370840">
                <a:tc>
                  <a:txBody>
                    <a:bodyPr/>
                    <a:lstStyle/>
                    <a:p>
                      <a:pPr algn="ctr"/>
                      <a:r>
                        <a:rPr lang="en-US" altLang="zh-CN" sz="2000" dirty="0" err="1" smtClean="0">
                          <a:solidFill>
                            <a:schemeClr val="tx1"/>
                          </a:solidFill>
                        </a:rPr>
                        <a:t>CTnt</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3-4h</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10-24h</a:t>
                      </a:r>
                      <a:endParaRPr lang="zh-CN" altLang="en-US" sz="2000" dirty="0">
                        <a:solidFill>
                          <a:schemeClr val="tx1"/>
                        </a:solidFill>
                      </a:endParaRPr>
                    </a:p>
                  </a:txBody>
                  <a:tcPr>
                    <a:solidFill>
                      <a:schemeClr val="bg1"/>
                    </a:solidFill>
                  </a:tcPr>
                </a:tc>
                <a:tc>
                  <a:txBody>
                    <a:bodyPr/>
                    <a:lstStyle/>
                    <a:p>
                      <a:pPr algn="ctr"/>
                      <a:r>
                        <a:rPr lang="en-US" altLang="zh-CN" sz="2000" dirty="0" smtClean="0">
                          <a:solidFill>
                            <a:schemeClr val="tx1"/>
                          </a:solidFill>
                        </a:rPr>
                        <a:t>1-3w</a:t>
                      </a:r>
                      <a:endParaRPr lang="zh-CN" altLang="en-US" sz="2000" dirty="0">
                        <a:solidFill>
                          <a:schemeClr val="tx1"/>
                        </a:solidFill>
                      </a:endParaRPr>
                    </a:p>
                  </a:txBody>
                  <a:tcPr>
                    <a:solidFill>
                      <a:schemeClr val="bg1"/>
                    </a:solidFill>
                  </a:tcPr>
                </a:tc>
              </a:tr>
              <a:tr h="370840">
                <a:tc>
                  <a:txBody>
                    <a:bodyPr/>
                    <a:lstStyle/>
                    <a:p>
                      <a:pPr algn="ctr"/>
                      <a:r>
                        <a:rPr lang="en-US" altLang="zh-CN" sz="2000" dirty="0" err="1" smtClean="0">
                          <a:solidFill>
                            <a:schemeClr val="tx1"/>
                          </a:solidFill>
                        </a:rPr>
                        <a:t>CTnl</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3-4h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10-24h</a:t>
                      </a:r>
                      <a:endParaRPr lang="zh-CN" altLang="en-US" sz="2000" dirty="0">
                        <a:solidFill>
                          <a:schemeClr val="tx1"/>
                        </a:solidFill>
                      </a:endParaRPr>
                    </a:p>
                  </a:txBody>
                  <a:tcPr>
                    <a:solidFill>
                      <a:schemeClr val="accent5">
                        <a:lumMod val="90000"/>
                      </a:schemeClr>
                    </a:solidFill>
                  </a:tcPr>
                </a:tc>
                <a:tc>
                  <a:txBody>
                    <a:bodyPr/>
                    <a:lstStyle/>
                    <a:p>
                      <a:pPr algn="ctr"/>
                      <a:r>
                        <a:rPr lang="en-US" altLang="zh-CN" sz="2000" dirty="0" smtClean="0">
                          <a:solidFill>
                            <a:schemeClr val="tx1"/>
                          </a:solidFill>
                        </a:rPr>
                        <a:t>1-3w</a:t>
                      </a:r>
                      <a:endParaRPr lang="zh-CN" altLang="en-US" sz="2000" dirty="0">
                        <a:solidFill>
                          <a:schemeClr val="tx1"/>
                        </a:solidFill>
                      </a:endParaRPr>
                    </a:p>
                  </a:txBody>
                  <a:tcPr>
                    <a:solidFill>
                      <a:schemeClr val="accent5">
                        <a:lumMod val="90000"/>
                      </a:schemeClr>
                    </a:solidFill>
                  </a:tcPr>
                </a:tc>
              </a:tr>
            </a:tbl>
          </a:graphicData>
        </a:graphic>
      </p:graphicFrame>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428596" y="2357430"/>
            <a:ext cx="7286676" cy="4071966"/>
          </a:xfrm>
          <a:ln>
            <a:solidFill>
              <a:schemeClr val="accent5">
                <a:lumMod val="75000"/>
              </a:schemeClr>
            </a:solidFill>
          </a:ln>
        </p:spPr>
        <p:txBody>
          <a:bodyPr/>
          <a:lstStyle/>
          <a:p>
            <a:pPr>
              <a:lnSpc>
                <a:spcPct val="150000"/>
              </a:lnSpc>
              <a:buNone/>
            </a:pPr>
            <a:r>
              <a:rPr lang="en-US" altLang="zh-CN" sz="2400" dirty="0" smtClean="0"/>
              <a:t>4</a:t>
            </a:r>
            <a:r>
              <a:rPr lang="zh-CN" altLang="en-US" sz="2400" dirty="0" smtClean="0"/>
              <a:t>、再次评估</a:t>
            </a:r>
            <a:endParaRPr lang="en-US" altLang="zh-CN" sz="2400" dirty="0" smtClean="0"/>
          </a:p>
          <a:p>
            <a:pPr>
              <a:lnSpc>
                <a:spcPct val="150000"/>
              </a:lnSpc>
              <a:buNone/>
            </a:pPr>
            <a:r>
              <a:rPr lang="zh-CN" altLang="en-US" sz="2000" dirty="0" smtClean="0">
                <a:solidFill>
                  <a:schemeClr val="accent6"/>
                </a:solidFill>
              </a:rPr>
              <a:t>（</a:t>
            </a:r>
            <a:r>
              <a:rPr lang="en-US" altLang="zh-CN" sz="2000" dirty="0" smtClean="0">
                <a:solidFill>
                  <a:schemeClr val="accent6"/>
                </a:solidFill>
              </a:rPr>
              <a:t>1</a:t>
            </a:r>
            <a:r>
              <a:rPr lang="zh-CN" altLang="en-US" sz="2000" dirty="0" smtClean="0">
                <a:solidFill>
                  <a:schemeClr val="accent6"/>
                </a:solidFill>
              </a:rPr>
              <a:t>）再评估危险信号：</a:t>
            </a:r>
            <a:endParaRPr lang="en-US" altLang="zh-CN" sz="2000" dirty="0" smtClean="0">
              <a:solidFill>
                <a:schemeClr val="accent6"/>
              </a:solidFill>
            </a:endParaRPr>
          </a:p>
          <a:p>
            <a:pPr>
              <a:lnSpc>
                <a:spcPct val="150000"/>
              </a:lnSpc>
              <a:buNone/>
            </a:pPr>
            <a:r>
              <a:rPr lang="zh-CN" altLang="en-US" sz="2000" dirty="0" smtClean="0"/>
              <a:t>      突然起病；剧烈疼痛；撕裂样、尖锐性质的疼痛；胸痛伴有背痛和腹痛；新发的主动脉反流性杂音；呼吸、咳嗽、体位改变、吞咽时胸痛加重；伴有心动过速和严重呼吸困难；心包摩檫音；马凡综合征的其他临床征象；已知的主动脉瓣膜病史；已知的胸主动脉瘤病史；近期的心肌梗塞病史；近期的心血管手术史。</a:t>
            </a:r>
            <a:endParaRPr lang="zh-CN" altLang="en-US" sz="2000" dirty="0"/>
          </a:p>
        </p:txBody>
      </p:sp>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22530" name="AutoShape 2" descr="http://img0.imgtn.bdimg.com/it/u=1749632808,10282417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2532" name="AutoShape 4" descr="http://img0.imgtn.bdimg.com/it/u=1749632808,1028241762&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22534" name="Picture 6" descr="http://i1.hdfimg.com/zhuanti/ztimg/yixianaifangfa.jpg"/>
          <p:cNvPicPr>
            <a:picLocks noChangeAspect="1" noChangeArrowheads="1"/>
          </p:cNvPicPr>
          <p:nvPr/>
        </p:nvPicPr>
        <p:blipFill>
          <a:blip r:embed="rId2" cstate="print"/>
          <a:srcRect/>
          <a:stretch>
            <a:fillRect/>
          </a:stretch>
        </p:blipFill>
        <p:spPr bwMode="auto">
          <a:xfrm>
            <a:off x="4286248" y="928670"/>
            <a:ext cx="4357718" cy="2457454"/>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285720" y="1500174"/>
            <a:ext cx="4357718" cy="4525963"/>
          </a:xfrm>
          <a:ln>
            <a:solidFill>
              <a:schemeClr val="accent5">
                <a:lumMod val="75000"/>
              </a:schemeClr>
            </a:solidFill>
          </a:ln>
        </p:spPr>
        <p:txBody>
          <a:bodyPr/>
          <a:lstStyle/>
          <a:p>
            <a:pPr>
              <a:lnSpc>
                <a:spcPct val="150000"/>
              </a:lnSpc>
              <a:buNone/>
            </a:pPr>
            <a:r>
              <a:rPr lang="zh-CN" altLang="en-US" sz="2000" dirty="0" smtClean="0">
                <a:solidFill>
                  <a:schemeClr val="accent6"/>
                </a:solidFill>
              </a:rPr>
              <a:t>（</a:t>
            </a:r>
            <a:r>
              <a:rPr lang="en-US" altLang="zh-CN" sz="2000" dirty="0" smtClean="0">
                <a:solidFill>
                  <a:schemeClr val="accent6"/>
                </a:solidFill>
              </a:rPr>
              <a:t>2</a:t>
            </a:r>
            <a:r>
              <a:rPr lang="zh-CN" altLang="en-US" sz="2000" dirty="0" smtClean="0">
                <a:solidFill>
                  <a:schemeClr val="accent6"/>
                </a:solidFill>
              </a:rPr>
              <a:t>）警惕主动脉病变：</a:t>
            </a:r>
          </a:p>
          <a:p>
            <a:pPr>
              <a:lnSpc>
                <a:spcPct val="150000"/>
              </a:lnSpc>
              <a:buNone/>
            </a:pPr>
            <a:r>
              <a:rPr lang="zh-CN" altLang="en-US" sz="2000" dirty="0" smtClean="0"/>
              <a:t>   ①是否撕裂样疼痛？</a:t>
            </a:r>
            <a:endParaRPr lang="en-US" altLang="zh-CN" sz="2000" dirty="0" smtClean="0"/>
          </a:p>
          <a:p>
            <a:pPr>
              <a:lnSpc>
                <a:spcPct val="150000"/>
              </a:lnSpc>
              <a:buNone/>
            </a:pPr>
            <a:r>
              <a:rPr lang="zh-CN" altLang="en-US" sz="2000" dirty="0" smtClean="0"/>
              <a:t>   ②是否以最剧烈程度起始？</a:t>
            </a:r>
            <a:endParaRPr lang="en-US" altLang="zh-CN" sz="2000" dirty="0" smtClean="0"/>
          </a:p>
          <a:p>
            <a:pPr>
              <a:lnSpc>
                <a:spcPct val="150000"/>
              </a:lnSpc>
              <a:buNone/>
            </a:pPr>
            <a:r>
              <a:rPr lang="en-US" altLang="zh-CN" sz="2000" dirty="0" smtClean="0"/>
              <a:t>   </a:t>
            </a:r>
            <a:r>
              <a:rPr lang="zh-CN" altLang="en-US" sz="2000" dirty="0" smtClean="0"/>
              <a:t>③是否向背部、腹部、腿部放射？</a:t>
            </a:r>
            <a:endParaRPr lang="en-US" altLang="zh-CN" sz="2000" dirty="0" smtClean="0"/>
          </a:p>
          <a:p>
            <a:pPr>
              <a:lnSpc>
                <a:spcPct val="150000"/>
              </a:lnSpc>
              <a:buNone/>
            </a:pPr>
            <a:r>
              <a:rPr lang="zh-CN" altLang="en-US" sz="2000" dirty="0" smtClean="0"/>
              <a:t>     如高度怀疑主动脉病变，考虑影像学检查：</a:t>
            </a:r>
            <a:endParaRPr lang="en-US" altLang="zh-CN" sz="2000" dirty="0" smtClean="0"/>
          </a:p>
          <a:p>
            <a:pPr>
              <a:lnSpc>
                <a:spcPct val="150000"/>
              </a:lnSpc>
              <a:buNone/>
            </a:pPr>
            <a:r>
              <a:rPr lang="zh-CN" altLang="en-US" sz="2000" dirty="0" smtClean="0"/>
              <a:t>     经胸腹及食道超声、主动脉增强</a:t>
            </a:r>
            <a:r>
              <a:rPr lang="en-US" altLang="zh-CN" sz="2000" dirty="0" smtClean="0"/>
              <a:t>CT</a:t>
            </a:r>
            <a:r>
              <a:rPr lang="zh-CN" altLang="en-US" sz="2000" dirty="0" smtClean="0"/>
              <a:t>、主动脉</a:t>
            </a:r>
            <a:r>
              <a:rPr lang="en-US" altLang="zh-CN" sz="2000" dirty="0" smtClean="0"/>
              <a:t>MRI</a:t>
            </a:r>
            <a:endParaRPr lang="zh-CN" altLang="en-US" sz="2000" dirty="0" smtClean="0"/>
          </a:p>
          <a:p>
            <a:endParaRPr lang="zh-CN" altLang="en-US" sz="2800" dirty="0"/>
          </a:p>
        </p:txBody>
      </p:sp>
      <p:pic>
        <p:nvPicPr>
          <p:cNvPr id="6" name="Picture 2" descr="C:\Users\Administrator\Desktop\14131881024601.jpg"/>
          <p:cNvPicPr>
            <a:picLocks noChangeAspect="1" noChangeArrowheads="1"/>
          </p:cNvPicPr>
          <p:nvPr/>
        </p:nvPicPr>
        <p:blipFill>
          <a:blip r:embed="rId2" cstate="print"/>
          <a:srcRect/>
          <a:stretch>
            <a:fillRect/>
          </a:stretch>
        </p:blipFill>
        <p:spPr bwMode="auto">
          <a:xfrm>
            <a:off x="4786314" y="1505020"/>
            <a:ext cx="3882958" cy="4495748"/>
          </a:xfrm>
          <a:prstGeom prst="rect">
            <a:avLst/>
          </a:prstGeom>
          <a:ln>
            <a:noFill/>
          </a:ln>
          <a:effectLst>
            <a:outerShdw blurRad="190500" algn="tl" rotWithShape="0">
              <a:srgbClr val="000000">
                <a:alpha val="70000"/>
              </a:srgbClr>
            </a:outerShdw>
          </a:effectLst>
        </p:spPr>
      </p:pic>
      <p:sp>
        <p:nvSpPr>
          <p:cNvPr id="7"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785926"/>
            <a:ext cx="8001056" cy="2836812"/>
          </a:xfrm>
          <a:ln>
            <a:solidFill>
              <a:schemeClr val="accent5">
                <a:lumMod val="75000"/>
              </a:schemeClr>
            </a:solidFill>
          </a:ln>
        </p:spPr>
        <p:txBody>
          <a:bodyPr/>
          <a:lstStyle/>
          <a:p>
            <a:pPr>
              <a:lnSpc>
                <a:spcPct val="150000"/>
              </a:lnSpc>
              <a:buNone/>
            </a:pPr>
            <a:r>
              <a:rPr lang="en-US" altLang="zh-CN" sz="2400" dirty="0" smtClean="0"/>
              <a:t>5</a:t>
            </a:r>
            <a:r>
              <a:rPr lang="zh-CN" altLang="en-US" sz="2400" dirty="0" smtClean="0"/>
              <a:t>、怀疑非主动脉病变：</a:t>
            </a:r>
          </a:p>
          <a:p>
            <a:pPr>
              <a:lnSpc>
                <a:spcPct val="150000"/>
              </a:lnSpc>
              <a:buNone/>
            </a:pPr>
            <a:r>
              <a:rPr lang="zh-CN" altLang="en-US" sz="2000" dirty="0" smtClean="0"/>
              <a:t>   （</a:t>
            </a:r>
            <a:r>
              <a:rPr lang="en-US" altLang="zh-CN" sz="2000" dirty="0" smtClean="0"/>
              <a:t>1</a:t>
            </a:r>
            <a:r>
              <a:rPr lang="zh-CN" altLang="en-US" sz="2000" dirty="0" smtClean="0"/>
              <a:t>）床旁超声：右心超负荷、肺动脉增粗、</a:t>
            </a:r>
            <a:r>
              <a:rPr lang="en-US" altLang="zh-CN" sz="2000" dirty="0" smtClean="0"/>
              <a:t>DVT</a:t>
            </a:r>
            <a:r>
              <a:rPr lang="zh-CN" altLang="en-US" sz="2000" dirty="0" smtClean="0"/>
              <a:t>、气胸、心包填塞。</a:t>
            </a:r>
          </a:p>
          <a:p>
            <a:pPr>
              <a:lnSpc>
                <a:spcPct val="150000"/>
              </a:lnSpc>
              <a:buNone/>
            </a:pPr>
            <a:r>
              <a:rPr lang="zh-CN" altLang="en-US" sz="2000" dirty="0" smtClean="0"/>
              <a:t>   （</a:t>
            </a:r>
            <a:r>
              <a:rPr lang="en-US" altLang="zh-CN" sz="2000" dirty="0" smtClean="0"/>
              <a:t>2</a:t>
            </a:r>
            <a:r>
              <a:rPr lang="zh-CN" altLang="en-US" sz="2000" dirty="0" smtClean="0"/>
              <a:t>）增强螺旋</a:t>
            </a:r>
            <a:r>
              <a:rPr lang="en-US" altLang="zh-CN" sz="2000" dirty="0" smtClean="0"/>
              <a:t>CT</a:t>
            </a:r>
            <a:r>
              <a:rPr lang="zh-CN" altLang="en-US" sz="2000" dirty="0" smtClean="0"/>
              <a:t>：明确肺动脉血栓、气胸、心包填塞、肺炎。</a:t>
            </a:r>
            <a:br>
              <a:rPr lang="zh-CN" altLang="en-US" sz="2000" dirty="0" smtClean="0"/>
            </a:br>
            <a:r>
              <a:rPr lang="zh-CN" altLang="en-US" sz="2000" dirty="0" smtClean="0"/>
              <a:t>（</a:t>
            </a:r>
            <a:r>
              <a:rPr lang="en-US" altLang="zh-CN" sz="2000" dirty="0" smtClean="0"/>
              <a:t>3</a:t>
            </a:r>
            <a:r>
              <a:rPr lang="zh-CN" altLang="en-US" sz="2000" dirty="0" smtClean="0"/>
              <a:t>）血气分析：肺泡</a:t>
            </a:r>
            <a:r>
              <a:rPr lang="en-US" altLang="zh-CN" sz="2000" dirty="0" smtClean="0"/>
              <a:t>-</a:t>
            </a:r>
            <a:r>
              <a:rPr lang="zh-CN" altLang="en-US" sz="2000" dirty="0" smtClean="0"/>
              <a:t>动脉血氧梯度异常，低氧血症。</a:t>
            </a:r>
            <a:br>
              <a:rPr lang="zh-CN" altLang="en-US" sz="2000" dirty="0" smtClean="0"/>
            </a:br>
            <a:r>
              <a:rPr lang="zh-CN" altLang="en-US" sz="2000" dirty="0" smtClean="0"/>
              <a:t>（</a:t>
            </a:r>
            <a:r>
              <a:rPr lang="en-US" altLang="zh-CN" sz="2000" dirty="0" smtClean="0"/>
              <a:t>4</a:t>
            </a:r>
            <a:r>
              <a:rPr lang="zh-CN" altLang="en-US" sz="2000" dirty="0" smtClean="0"/>
              <a:t>）心电图：非特异性</a:t>
            </a:r>
            <a:r>
              <a:rPr lang="en-US" altLang="zh-CN" sz="2000" dirty="0" smtClean="0"/>
              <a:t>ST-T</a:t>
            </a:r>
            <a:r>
              <a:rPr lang="zh-CN" altLang="en-US" sz="2000" dirty="0" smtClean="0"/>
              <a:t>改变、</a:t>
            </a:r>
            <a:r>
              <a:rPr lang="en-US" altLang="zh-CN" sz="2000" dirty="0" smtClean="0"/>
              <a:t>S1Q3T3</a:t>
            </a:r>
            <a:r>
              <a:rPr lang="zh-CN" altLang="en-US" sz="2000" dirty="0" smtClean="0"/>
              <a:t>。。。</a:t>
            </a:r>
          </a:p>
          <a:p>
            <a:pPr>
              <a:lnSpc>
                <a:spcPct val="150000"/>
              </a:lnSpc>
              <a:buNone/>
            </a:pPr>
            <a:endParaRPr lang="zh-CN" altLang="en-US" sz="2000" dirty="0"/>
          </a:p>
        </p:txBody>
      </p:sp>
      <p:sp>
        <p:nvSpPr>
          <p:cNvPr id="4"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2800" kern="0" dirty="0" smtClean="0">
                <a:solidFill>
                  <a:srgbClr val="0000CC"/>
                </a:solidFill>
                <a:latin typeface="黑体" pitchFamily="49" charset="-122"/>
                <a:ea typeface="黑体" pitchFamily="49" charset="-122"/>
                <a:cs typeface="+mj-cs"/>
                <a:sym typeface="+mn-ea"/>
              </a:rPr>
              <a:t>急性高危胸痛疾病诊治思路</a:t>
            </a:r>
            <a:endParaRPr lang="zh-CN" altLang="en-US" sz="28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530512" y="571500"/>
            <a:ext cx="75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071670" y="285728"/>
            <a:ext cx="5400600" cy="461665"/>
          </a:xfrm>
          <a:prstGeom prst="rect">
            <a:avLst/>
          </a:prstGeom>
          <a:solidFill>
            <a:schemeClr val="bg1">
              <a:lumMod val="95000"/>
            </a:schemeClr>
          </a:solidFill>
          <a:ln>
            <a:solidFill>
              <a:srgbClr val="C00000"/>
            </a:solidFill>
          </a:ln>
        </p:spPr>
        <p:txBody>
          <a:bodyPr wrap="square">
            <a:spAutoFit/>
          </a:bodyPr>
          <a:lstStyle/>
          <a:p>
            <a:pPr algn="ctr"/>
            <a:r>
              <a:rPr lang="zh-CN" altLang="en-US" sz="2400" dirty="0" smtClean="0">
                <a:latin typeface="黑体" pitchFamily="49" charset="-122"/>
                <a:ea typeface="黑体" pitchFamily="49" charset="-122"/>
              </a:rPr>
              <a:t>诊断高危急性胸痛患者流程</a:t>
            </a:r>
            <a:endParaRPr lang="zh-CN" altLang="en-US" sz="2400" dirty="0">
              <a:latin typeface="黑体" pitchFamily="49" charset="-122"/>
              <a:ea typeface="黑体" pitchFamily="49" charset="-122"/>
            </a:endParaRPr>
          </a:p>
        </p:txBody>
      </p:sp>
      <p:grpSp>
        <p:nvGrpSpPr>
          <p:cNvPr id="112" name="组合 111"/>
          <p:cNvGrpSpPr/>
          <p:nvPr/>
        </p:nvGrpSpPr>
        <p:grpSpPr>
          <a:xfrm>
            <a:off x="214250" y="928646"/>
            <a:ext cx="8929750" cy="5929354"/>
            <a:chOff x="357158" y="1785926"/>
            <a:chExt cx="8929750" cy="5929354"/>
          </a:xfrm>
        </p:grpSpPr>
        <p:sp>
          <p:nvSpPr>
            <p:cNvPr id="7" name="矩形 6"/>
            <p:cNvSpPr/>
            <p:nvPr/>
          </p:nvSpPr>
          <p:spPr>
            <a:xfrm>
              <a:off x="500034" y="1785926"/>
              <a:ext cx="2500330"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矩形 9"/>
            <p:cNvSpPr/>
            <p:nvPr/>
          </p:nvSpPr>
          <p:spPr>
            <a:xfrm>
              <a:off x="357158" y="2500306"/>
              <a:ext cx="2928958" cy="928694"/>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矩形 10"/>
            <p:cNvSpPr/>
            <p:nvPr/>
          </p:nvSpPr>
          <p:spPr>
            <a:xfrm>
              <a:off x="5929322" y="2571744"/>
              <a:ext cx="2928958" cy="857256"/>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椭圆 11"/>
            <p:cNvSpPr/>
            <p:nvPr/>
          </p:nvSpPr>
          <p:spPr>
            <a:xfrm>
              <a:off x="3643306" y="2500306"/>
              <a:ext cx="1928826" cy="1000132"/>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椭圆 12"/>
            <p:cNvSpPr/>
            <p:nvPr/>
          </p:nvSpPr>
          <p:spPr>
            <a:xfrm>
              <a:off x="928662" y="3786190"/>
              <a:ext cx="1571636" cy="57150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椭圆 13"/>
            <p:cNvSpPr/>
            <p:nvPr/>
          </p:nvSpPr>
          <p:spPr>
            <a:xfrm>
              <a:off x="2643174" y="4357694"/>
              <a:ext cx="1714512" cy="928694"/>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矩形 14"/>
            <p:cNvSpPr/>
            <p:nvPr/>
          </p:nvSpPr>
          <p:spPr>
            <a:xfrm>
              <a:off x="785786" y="4714884"/>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矩形 15"/>
            <p:cNvSpPr/>
            <p:nvPr/>
          </p:nvSpPr>
          <p:spPr>
            <a:xfrm>
              <a:off x="2571736" y="5429264"/>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928662" y="6084348"/>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椭圆 17"/>
            <p:cNvSpPr/>
            <p:nvPr/>
          </p:nvSpPr>
          <p:spPr>
            <a:xfrm>
              <a:off x="2857488" y="6072206"/>
              <a:ext cx="1071570" cy="500066"/>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矩形 18"/>
            <p:cNvSpPr/>
            <p:nvPr/>
          </p:nvSpPr>
          <p:spPr>
            <a:xfrm>
              <a:off x="4572000" y="4500570"/>
              <a:ext cx="1571636" cy="857256"/>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500958" y="4714884"/>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椭圆 20"/>
            <p:cNvSpPr/>
            <p:nvPr/>
          </p:nvSpPr>
          <p:spPr>
            <a:xfrm>
              <a:off x="6367474" y="4640057"/>
              <a:ext cx="919170" cy="50959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椭圆 21"/>
            <p:cNvSpPr/>
            <p:nvPr/>
          </p:nvSpPr>
          <p:spPr>
            <a:xfrm>
              <a:off x="6357950" y="5500702"/>
              <a:ext cx="919170" cy="50959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p:cNvSpPr/>
            <p:nvPr/>
          </p:nvSpPr>
          <p:spPr>
            <a:xfrm>
              <a:off x="6367474" y="6233718"/>
              <a:ext cx="919170" cy="509590"/>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7500958" y="5572140"/>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矩形 24"/>
            <p:cNvSpPr/>
            <p:nvPr/>
          </p:nvSpPr>
          <p:spPr>
            <a:xfrm>
              <a:off x="7500958" y="6305156"/>
              <a:ext cx="1714512" cy="42862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矩形 25"/>
            <p:cNvSpPr/>
            <p:nvPr/>
          </p:nvSpPr>
          <p:spPr>
            <a:xfrm>
              <a:off x="5500694" y="7072362"/>
              <a:ext cx="2500330" cy="642918"/>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TextBox 26"/>
            <p:cNvSpPr txBox="1"/>
            <p:nvPr/>
          </p:nvSpPr>
          <p:spPr>
            <a:xfrm>
              <a:off x="714348" y="1785926"/>
              <a:ext cx="2286016" cy="33855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怀疑高危胸痛</a:t>
              </a:r>
              <a:endParaRPr lang="zh-CN" altLang="en-US" sz="1600" b="1" dirty="0">
                <a:solidFill>
                  <a:schemeClr val="accent2"/>
                </a:solidFill>
                <a:latin typeface="黑体" pitchFamily="49" charset="-122"/>
                <a:ea typeface="黑体" pitchFamily="49" charset="-122"/>
              </a:endParaRPr>
            </a:p>
          </p:txBody>
        </p:sp>
        <p:sp>
          <p:nvSpPr>
            <p:cNvPr id="28" name="TextBox 27"/>
            <p:cNvSpPr txBox="1"/>
            <p:nvPr/>
          </p:nvSpPr>
          <p:spPr>
            <a:xfrm>
              <a:off x="571472" y="2505670"/>
              <a:ext cx="2286016" cy="86177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心电图、心肌标志物</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心电监护、吸氧</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建立静脉通道</a:t>
              </a:r>
              <a:endParaRPr lang="zh-CN" altLang="en-US" sz="1600" b="1" dirty="0">
                <a:solidFill>
                  <a:schemeClr val="accent2"/>
                </a:solidFill>
                <a:latin typeface="黑体" pitchFamily="49" charset="-122"/>
                <a:ea typeface="黑体" pitchFamily="49" charset="-122"/>
              </a:endParaRPr>
            </a:p>
          </p:txBody>
        </p:sp>
        <p:cxnSp>
          <p:nvCxnSpPr>
            <p:cNvPr id="41" name="直接箭头连接符 40"/>
            <p:cNvCxnSpPr/>
            <p:nvPr/>
          </p:nvCxnSpPr>
          <p:spPr>
            <a:xfrm rot="5400000">
              <a:off x="1569686" y="2355512"/>
              <a:ext cx="288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rot="5400000">
              <a:off x="1569686" y="3569958"/>
              <a:ext cx="288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42910" y="3786190"/>
              <a:ext cx="2286016" cy="584775"/>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生命体征</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不平稳？</a:t>
              </a:r>
              <a:endParaRPr lang="zh-CN" altLang="en-US" sz="1600" b="1" dirty="0">
                <a:solidFill>
                  <a:schemeClr val="accent2"/>
                </a:solidFill>
                <a:latin typeface="黑体" pitchFamily="49" charset="-122"/>
                <a:ea typeface="黑体" pitchFamily="49" charset="-122"/>
              </a:endParaRPr>
            </a:p>
          </p:txBody>
        </p:sp>
        <p:sp>
          <p:nvSpPr>
            <p:cNvPr id="44" name="TextBox 43"/>
            <p:cNvSpPr txBox="1"/>
            <p:nvPr/>
          </p:nvSpPr>
          <p:spPr>
            <a:xfrm>
              <a:off x="500034" y="4702742"/>
              <a:ext cx="2286016" cy="33855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高级生命支持</a:t>
              </a:r>
              <a:endParaRPr lang="zh-CN" altLang="en-US" sz="1600" b="1" dirty="0">
                <a:solidFill>
                  <a:schemeClr val="accent2"/>
                </a:solidFill>
                <a:latin typeface="黑体" pitchFamily="49" charset="-122"/>
                <a:ea typeface="黑体" pitchFamily="49" charset="-122"/>
              </a:endParaRPr>
            </a:p>
          </p:txBody>
        </p:sp>
        <p:cxnSp>
          <p:nvCxnSpPr>
            <p:cNvPr id="45" name="直接箭头连接符 44"/>
            <p:cNvCxnSpPr/>
            <p:nvPr/>
          </p:nvCxnSpPr>
          <p:spPr>
            <a:xfrm rot="5400000">
              <a:off x="1571274" y="4570090"/>
              <a:ext cx="288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3286116" y="2998784"/>
              <a:ext cx="324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3571868" y="2643182"/>
              <a:ext cx="2286016" cy="584775"/>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心电图</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心肌标志物异常？</a:t>
              </a:r>
              <a:endParaRPr lang="en-US" altLang="zh-CN" sz="1600" b="1" dirty="0" smtClean="0">
                <a:solidFill>
                  <a:schemeClr val="accent2"/>
                </a:solidFill>
                <a:latin typeface="黑体" pitchFamily="49" charset="-122"/>
                <a:ea typeface="黑体" pitchFamily="49" charset="-122"/>
              </a:endParaRPr>
            </a:p>
          </p:txBody>
        </p:sp>
        <p:cxnSp>
          <p:nvCxnSpPr>
            <p:cNvPr id="55" name="直接箭头连接符 54"/>
            <p:cNvCxnSpPr/>
            <p:nvPr/>
          </p:nvCxnSpPr>
          <p:spPr>
            <a:xfrm>
              <a:off x="5572132" y="3000372"/>
              <a:ext cx="324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6215074" y="2500306"/>
              <a:ext cx="2286016" cy="707886"/>
            </a:xfrm>
            <a:prstGeom prst="rect">
              <a:avLst/>
            </a:prstGeom>
            <a:noFill/>
          </p:spPr>
          <p:txBody>
            <a:bodyPr wrap="square" rtlCol="0">
              <a:spAutoFit/>
            </a:bodyPr>
            <a:lstStyle/>
            <a:p>
              <a:pPr algn="ctr"/>
              <a:r>
                <a:rPr lang="en-US" altLang="zh-CN" sz="2000" b="1" dirty="0" smtClean="0">
                  <a:solidFill>
                    <a:srgbClr val="C00000"/>
                  </a:solidFill>
                  <a:latin typeface="黑体" pitchFamily="49" charset="-122"/>
                  <a:ea typeface="黑体" pitchFamily="49" charset="-122"/>
                </a:rPr>
                <a:t>ACS</a:t>
              </a:r>
              <a:r>
                <a:rPr lang="zh-CN" altLang="en-US" sz="1600" b="1" dirty="0" smtClean="0">
                  <a:solidFill>
                    <a:schemeClr val="accent2"/>
                  </a:solidFill>
                  <a:latin typeface="黑体" pitchFamily="49" charset="-122"/>
                  <a:ea typeface="黑体" pitchFamily="49" charset="-122"/>
                </a:rPr>
                <a:t>相关处理</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重视</a:t>
              </a:r>
              <a:r>
                <a:rPr lang="en-US" altLang="zh-CN" sz="2000" b="1" dirty="0" smtClean="0">
                  <a:solidFill>
                    <a:srgbClr val="C00000"/>
                  </a:solidFill>
                  <a:latin typeface="黑体" pitchFamily="49" charset="-122"/>
                  <a:ea typeface="黑体" pitchFamily="49" charset="-122"/>
                </a:rPr>
                <a:t>STEMI</a:t>
              </a:r>
              <a:r>
                <a:rPr lang="zh-CN" altLang="en-US" sz="2000" b="1" dirty="0" smtClean="0">
                  <a:solidFill>
                    <a:srgbClr val="C00000"/>
                  </a:solidFill>
                  <a:latin typeface="黑体" pitchFamily="49" charset="-122"/>
                  <a:ea typeface="黑体" pitchFamily="49" charset="-122"/>
                </a:rPr>
                <a:t>时限</a:t>
              </a:r>
              <a:endParaRPr lang="zh-CN" altLang="en-US" sz="2000" b="1" dirty="0">
                <a:solidFill>
                  <a:srgbClr val="C00000"/>
                </a:solidFill>
                <a:latin typeface="黑体" pitchFamily="49" charset="-122"/>
                <a:ea typeface="黑体" pitchFamily="49" charset="-122"/>
              </a:endParaRPr>
            </a:p>
          </p:txBody>
        </p:sp>
        <p:cxnSp>
          <p:nvCxnSpPr>
            <p:cNvPr id="57" name="直接箭头连接符 56"/>
            <p:cNvCxnSpPr/>
            <p:nvPr/>
          </p:nvCxnSpPr>
          <p:spPr>
            <a:xfrm rot="5400000">
              <a:off x="3285786" y="4143710"/>
              <a:ext cx="288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530116" y="4000504"/>
              <a:ext cx="900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59" name="TextBox 58"/>
            <p:cNvSpPr txBox="1"/>
            <p:nvPr/>
          </p:nvSpPr>
          <p:spPr>
            <a:xfrm>
              <a:off x="2428860" y="4357694"/>
              <a:ext cx="2286016" cy="86177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提示主动脉</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病变病变的</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征象？</a:t>
              </a:r>
              <a:endParaRPr lang="zh-CN" altLang="en-US" sz="1600" b="1" dirty="0">
                <a:solidFill>
                  <a:schemeClr val="accent2"/>
                </a:solidFill>
                <a:latin typeface="黑体" pitchFamily="49" charset="-122"/>
                <a:ea typeface="黑体" pitchFamily="49" charset="-122"/>
              </a:endParaRPr>
            </a:p>
          </p:txBody>
        </p:sp>
        <p:sp>
          <p:nvSpPr>
            <p:cNvPr id="60" name="TextBox 59"/>
            <p:cNvSpPr txBox="1"/>
            <p:nvPr/>
          </p:nvSpPr>
          <p:spPr>
            <a:xfrm>
              <a:off x="2357422" y="5429264"/>
              <a:ext cx="2286016" cy="33855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影像学检查</a:t>
              </a:r>
              <a:endParaRPr lang="zh-CN" altLang="en-US" sz="1600" b="1" dirty="0">
                <a:solidFill>
                  <a:schemeClr val="accent2"/>
                </a:solidFill>
                <a:latin typeface="黑体" pitchFamily="49" charset="-122"/>
                <a:ea typeface="黑体" pitchFamily="49" charset="-122"/>
              </a:endParaRPr>
            </a:p>
          </p:txBody>
        </p:sp>
        <p:cxnSp>
          <p:nvCxnSpPr>
            <p:cNvPr id="61" name="直接箭头连接符 60"/>
            <p:cNvCxnSpPr/>
            <p:nvPr/>
          </p:nvCxnSpPr>
          <p:spPr>
            <a:xfrm rot="5400000">
              <a:off x="3339786" y="5375594"/>
              <a:ext cx="180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rot="5400000">
              <a:off x="3321786" y="5965098"/>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357422" y="6072206"/>
              <a:ext cx="2286016" cy="400110"/>
            </a:xfrm>
            <a:prstGeom prst="rect">
              <a:avLst/>
            </a:prstGeom>
            <a:noFill/>
          </p:spPr>
          <p:txBody>
            <a:bodyPr wrap="square" rtlCol="0">
              <a:spAutoFit/>
            </a:bodyPr>
            <a:lstStyle/>
            <a:p>
              <a:pPr algn="ctr"/>
              <a:r>
                <a:rPr lang="en-US" altLang="zh-CN" sz="2000" b="1" dirty="0" smtClean="0">
                  <a:solidFill>
                    <a:srgbClr val="C00000"/>
                  </a:solidFill>
                  <a:latin typeface="黑体" pitchFamily="49" charset="-122"/>
                  <a:ea typeface="黑体" pitchFamily="49" charset="-122"/>
                </a:rPr>
                <a:t>AAS</a:t>
              </a:r>
              <a:r>
                <a:rPr lang="zh-CN" altLang="en-US" sz="2000" b="1" dirty="0" smtClean="0">
                  <a:solidFill>
                    <a:srgbClr val="C00000"/>
                  </a:solidFill>
                  <a:latin typeface="黑体" pitchFamily="49" charset="-122"/>
                  <a:ea typeface="黑体" pitchFamily="49" charset="-122"/>
                </a:rPr>
                <a:t>？</a:t>
              </a:r>
              <a:endParaRPr lang="zh-CN" altLang="en-US" sz="2000" b="1" dirty="0">
                <a:solidFill>
                  <a:srgbClr val="C00000"/>
                </a:solidFill>
                <a:latin typeface="黑体" pitchFamily="49" charset="-122"/>
                <a:ea typeface="黑体" pitchFamily="49" charset="-122"/>
              </a:endParaRPr>
            </a:p>
          </p:txBody>
        </p:sp>
        <p:sp>
          <p:nvSpPr>
            <p:cNvPr id="64" name="TextBox 63"/>
            <p:cNvSpPr txBox="1"/>
            <p:nvPr/>
          </p:nvSpPr>
          <p:spPr>
            <a:xfrm>
              <a:off x="642910" y="6084348"/>
              <a:ext cx="2286016" cy="338554"/>
            </a:xfrm>
            <a:prstGeom prst="rect">
              <a:avLst/>
            </a:prstGeom>
            <a:noFill/>
          </p:spPr>
          <p:txBody>
            <a:bodyPr wrap="square" rtlCol="0">
              <a:spAutoFit/>
            </a:bodyPr>
            <a:lstStyle/>
            <a:p>
              <a:pPr algn="ctr"/>
              <a:r>
                <a:rPr lang="en-US" altLang="zh-CN" sz="1600" b="1" dirty="0" smtClean="0">
                  <a:solidFill>
                    <a:schemeClr val="accent2"/>
                  </a:solidFill>
                  <a:latin typeface="黑体" pitchFamily="49" charset="-122"/>
                  <a:ea typeface="黑体" pitchFamily="49" charset="-122"/>
                </a:rPr>
                <a:t>AAS</a:t>
              </a:r>
              <a:r>
                <a:rPr lang="zh-CN" altLang="en-US" sz="1600" b="1" dirty="0" smtClean="0">
                  <a:solidFill>
                    <a:schemeClr val="accent2"/>
                  </a:solidFill>
                  <a:latin typeface="黑体" pitchFamily="49" charset="-122"/>
                  <a:ea typeface="黑体" pitchFamily="49" charset="-122"/>
                </a:rPr>
                <a:t>相关处理</a:t>
              </a:r>
              <a:endParaRPr lang="zh-CN" altLang="en-US" sz="1600" b="1" dirty="0">
                <a:solidFill>
                  <a:schemeClr val="accent2"/>
                </a:solidFill>
                <a:latin typeface="黑体" pitchFamily="49" charset="-122"/>
                <a:ea typeface="黑体" pitchFamily="49" charset="-122"/>
              </a:endParaRPr>
            </a:p>
          </p:txBody>
        </p:sp>
        <p:cxnSp>
          <p:nvCxnSpPr>
            <p:cNvPr id="65" name="直接箭头连接符 64"/>
            <p:cNvCxnSpPr/>
            <p:nvPr/>
          </p:nvCxnSpPr>
          <p:spPr>
            <a:xfrm rot="10800000">
              <a:off x="2641488" y="6297074"/>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357422" y="3643314"/>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sp>
          <p:nvSpPr>
            <p:cNvPr id="69" name="TextBox 68"/>
            <p:cNvSpPr txBox="1"/>
            <p:nvPr/>
          </p:nvSpPr>
          <p:spPr>
            <a:xfrm>
              <a:off x="3500430" y="5143512"/>
              <a:ext cx="100013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70" name="TextBox 69"/>
            <p:cNvSpPr txBox="1"/>
            <p:nvPr/>
          </p:nvSpPr>
          <p:spPr>
            <a:xfrm>
              <a:off x="1428728" y="4357694"/>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71" name="TextBox 70"/>
            <p:cNvSpPr txBox="1"/>
            <p:nvPr/>
          </p:nvSpPr>
          <p:spPr>
            <a:xfrm>
              <a:off x="2071670" y="5929330"/>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cxnSp>
          <p:nvCxnSpPr>
            <p:cNvPr id="72" name="直接箭头连接符 71"/>
            <p:cNvCxnSpPr/>
            <p:nvPr/>
          </p:nvCxnSpPr>
          <p:spPr>
            <a:xfrm>
              <a:off x="2500298" y="4929198"/>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a:off x="4357686" y="4927610"/>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4214810" y="4640057"/>
              <a:ext cx="2286016" cy="584775"/>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血气分析</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影像学</a:t>
              </a:r>
              <a:endParaRPr lang="zh-CN" altLang="en-US" sz="1600" b="1" dirty="0">
                <a:solidFill>
                  <a:schemeClr val="accent2"/>
                </a:solidFill>
                <a:latin typeface="黑体" pitchFamily="49" charset="-122"/>
                <a:ea typeface="黑体" pitchFamily="49" charset="-122"/>
              </a:endParaRPr>
            </a:p>
          </p:txBody>
        </p:sp>
        <p:sp>
          <p:nvSpPr>
            <p:cNvPr id="75" name="TextBox 74"/>
            <p:cNvSpPr txBox="1"/>
            <p:nvPr/>
          </p:nvSpPr>
          <p:spPr>
            <a:xfrm>
              <a:off x="5072066" y="2571744"/>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76" name="TextBox 75"/>
            <p:cNvSpPr txBox="1"/>
            <p:nvPr/>
          </p:nvSpPr>
          <p:spPr>
            <a:xfrm>
              <a:off x="3786182" y="5929330"/>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cxnSp>
          <p:nvCxnSpPr>
            <p:cNvPr id="77" name="直接箭头连接符 76"/>
            <p:cNvCxnSpPr/>
            <p:nvPr/>
          </p:nvCxnSpPr>
          <p:spPr>
            <a:xfrm>
              <a:off x="3929058" y="6286520"/>
              <a:ext cx="1440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3786182" y="4500570"/>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sp>
          <p:nvSpPr>
            <p:cNvPr id="80" name="TextBox 79"/>
            <p:cNvSpPr txBox="1"/>
            <p:nvPr/>
          </p:nvSpPr>
          <p:spPr>
            <a:xfrm>
              <a:off x="6286512" y="4681847"/>
              <a:ext cx="1285884" cy="400110"/>
            </a:xfrm>
            <a:prstGeom prst="rect">
              <a:avLst/>
            </a:prstGeom>
            <a:noFill/>
          </p:spPr>
          <p:txBody>
            <a:bodyPr wrap="square" rtlCol="0">
              <a:spAutoFit/>
            </a:bodyPr>
            <a:lstStyle/>
            <a:p>
              <a:pPr algn="ctr"/>
              <a:r>
                <a:rPr lang="en-US" altLang="zh-CN" sz="2000" b="1" dirty="0" smtClean="0">
                  <a:solidFill>
                    <a:srgbClr val="C00000"/>
                  </a:solidFill>
                  <a:latin typeface="黑体" pitchFamily="49" charset="-122"/>
                  <a:ea typeface="黑体" pitchFamily="49" charset="-122"/>
                </a:rPr>
                <a:t>PE</a:t>
              </a:r>
              <a:r>
                <a:rPr lang="zh-CN" altLang="en-US" sz="2000" b="1" dirty="0" smtClean="0">
                  <a:solidFill>
                    <a:srgbClr val="C00000"/>
                  </a:solidFill>
                  <a:latin typeface="黑体" pitchFamily="49" charset="-122"/>
                  <a:ea typeface="黑体" pitchFamily="49" charset="-122"/>
                </a:rPr>
                <a:t>？</a:t>
              </a:r>
              <a:endParaRPr lang="zh-CN" altLang="en-US" sz="2000" b="1" dirty="0">
                <a:solidFill>
                  <a:srgbClr val="C00000"/>
                </a:solidFill>
                <a:latin typeface="黑体" pitchFamily="49" charset="-122"/>
                <a:ea typeface="黑体" pitchFamily="49" charset="-122"/>
              </a:endParaRPr>
            </a:p>
          </p:txBody>
        </p:sp>
        <p:sp>
          <p:nvSpPr>
            <p:cNvPr id="82" name="TextBox 81"/>
            <p:cNvSpPr txBox="1"/>
            <p:nvPr/>
          </p:nvSpPr>
          <p:spPr>
            <a:xfrm>
              <a:off x="6072198" y="5572140"/>
              <a:ext cx="1714512" cy="369332"/>
            </a:xfrm>
            <a:prstGeom prst="rect">
              <a:avLst/>
            </a:prstGeom>
            <a:noFill/>
          </p:spPr>
          <p:txBody>
            <a:bodyPr wrap="square" rtlCol="0">
              <a:spAutoFit/>
            </a:bodyPr>
            <a:lstStyle/>
            <a:p>
              <a:pPr algn="ctr"/>
              <a:r>
                <a:rPr lang="zh-CN" altLang="en-US" b="1" dirty="0" smtClean="0">
                  <a:solidFill>
                    <a:srgbClr val="C00000"/>
                  </a:solidFill>
                  <a:latin typeface="黑体" pitchFamily="49" charset="-122"/>
                  <a:ea typeface="黑体" pitchFamily="49" charset="-122"/>
                </a:rPr>
                <a:t>气胸？</a:t>
              </a:r>
              <a:endParaRPr lang="zh-CN" altLang="en-US" b="1" dirty="0">
                <a:solidFill>
                  <a:srgbClr val="C00000"/>
                </a:solidFill>
                <a:latin typeface="黑体" pitchFamily="49" charset="-122"/>
                <a:ea typeface="黑体" pitchFamily="49" charset="-122"/>
              </a:endParaRPr>
            </a:p>
          </p:txBody>
        </p:sp>
        <p:sp>
          <p:nvSpPr>
            <p:cNvPr id="83" name="TextBox 82"/>
            <p:cNvSpPr txBox="1"/>
            <p:nvPr/>
          </p:nvSpPr>
          <p:spPr>
            <a:xfrm>
              <a:off x="6500826" y="6162280"/>
              <a:ext cx="1071570" cy="584775"/>
            </a:xfrm>
            <a:prstGeom prst="rect">
              <a:avLst/>
            </a:prstGeom>
            <a:noFill/>
          </p:spPr>
          <p:txBody>
            <a:bodyPr wrap="square" rtlCol="0">
              <a:spAutoFit/>
            </a:bodyPr>
            <a:lstStyle/>
            <a:p>
              <a:r>
                <a:rPr lang="zh-CN" altLang="en-US" sz="1600" b="1" dirty="0" smtClean="0">
                  <a:solidFill>
                    <a:srgbClr val="C00000"/>
                  </a:solidFill>
                  <a:latin typeface="黑体" pitchFamily="49" charset="-122"/>
                  <a:ea typeface="黑体" pitchFamily="49" charset="-122"/>
                </a:rPr>
                <a:t>心包</a:t>
              </a:r>
              <a:endParaRPr lang="en-US" altLang="zh-CN" sz="1600" b="1" dirty="0" smtClean="0">
                <a:solidFill>
                  <a:srgbClr val="C00000"/>
                </a:solidFill>
                <a:latin typeface="黑体" pitchFamily="49" charset="-122"/>
                <a:ea typeface="黑体" pitchFamily="49" charset="-122"/>
              </a:endParaRPr>
            </a:p>
            <a:p>
              <a:r>
                <a:rPr lang="zh-CN" altLang="en-US" sz="1600" b="1" dirty="0" smtClean="0">
                  <a:solidFill>
                    <a:srgbClr val="C00000"/>
                  </a:solidFill>
                  <a:latin typeface="黑体" pitchFamily="49" charset="-122"/>
                  <a:ea typeface="黑体" pitchFamily="49" charset="-122"/>
                </a:rPr>
                <a:t>填塞？</a:t>
              </a:r>
              <a:endParaRPr lang="zh-CN" altLang="en-US" sz="1600" b="1" dirty="0">
                <a:solidFill>
                  <a:srgbClr val="C00000"/>
                </a:solidFill>
                <a:latin typeface="黑体" pitchFamily="49" charset="-122"/>
                <a:ea typeface="黑体" pitchFamily="49" charset="-122"/>
              </a:endParaRPr>
            </a:p>
          </p:txBody>
        </p:sp>
        <p:cxnSp>
          <p:nvCxnSpPr>
            <p:cNvPr id="84" name="直接箭头连接符 83"/>
            <p:cNvCxnSpPr/>
            <p:nvPr/>
          </p:nvCxnSpPr>
          <p:spPr>
            <a:xfrm>
              <a:off x="6143636" y="4857760"/>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a:off x="7286644" y="4857760"/>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7572396" y="4714884"/>
              <a:ext cx="1714512" cy="338554"/>
            </a:xfrm>
            <a:prstGeom prst="rect">
              <a:avLst/>
            </a:prstGeom>
            <a:noFill/>
          </p:spPr>
          <p:txBody>
            <a:bodyPr wrap="square" rtlCol="0">
              <a:spAutoFit/>
            </a:bodyPr>
            <a:lstStyle/>
            <a:p>
              <a:pPr algn="ctr"/>
              <a:r>
                <a:rPr lang="en-US" altLang="zh-CN" sz="1600" b="1" dirty="0" smtClean="0">
                  <a:solidFill>
                    <a:schemeClr val="accent2"/>
                  </a:solidFill>
                  <a:latin typeface="黑体" pitchFamily="49" charset="-122"/>
                  <a:ea typeface="黑体" pitchFamily="49" charset="-122"/>
                </a:rPr>
                <a:t>PE</a:t>
              </a:r>
              <a:r>
                <a:rPr lang="zh-CN" altLang="en-US" sz="1600" b="1" dirty="0" smtClean="0">
                  <a:solidFill>
                    <a:schemeClr val="accent2"/>
                  </a:solidFill>
                  <a:latin typeface="黑体" pitchFamily="49" charset="-122"/>
                  <a:ea typeface="黑体" pitchFamily="49" charset="-122"/>
                </a:rPr>
                <a:t>相关处理</a:t>
              </a:r>
              <a:endParaRPr lang="zh-CN" altLang="en-US" sz="1600" b="1" dirty="0">
                <a:solidFill>
                  <a:schemeClr val="accent2"/>
                </a:solidFill>
                <a:latin typeface="黑体" pitchFamily="49" charset="-122"/>
                <a:ea typeface="黑体" pitchFamily="49" charset="-122"/>
              </a:endParaRPr>
            </a:p>
          </p:txBody>
        </p:sp>
        <p:cxnSp>
          <p:nvCxnSpPr>
            <p:cNvPr id="87" name="直接箭头连接符 86"/>
            <p:cNvCxnSpPr/>
            <p:nvPr/>
          </p:nvCxnSpPr>
          <p:spPr>
            <a:xfrm rot="5400000">
              <a:off x="6695222" y="5302470"/>
              <a:ext cx="324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rot="5400000">
              <a:off x="6750810" y="6107974"/>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a:xfrm>
              <a:off x="7286644" y="5784866"/>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a:off x="7286644" y="6517882"/>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6643702" y="4447768"/>
              <a:ext cx="135732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92" name="TextBox 91"/>
            <p:cNvSpPr txBox="1"/>
            <p:nvPr/>
          </p:nvSpPr>
          <p:spPr>
            <a:xfrm>
              <a:off x="7000892" y="5376462"/>
              <a:ext cx="714380"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93" name="TextBox 92"/>
            <p:cNvSpPr txBox="1"/>
            <p:nvPr/>
          </p:nvSpPr>
          <p:spPr>
            <a:xfrm>
              <a:off x="7000892" y="6162280"/>
              <a:ext cx="714380"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是</a:t>
              </a:r>
              <a:endParaRPr lang="zh-CN" altLang="en-US" sz="1400" b="1" dirty="0">
                <a:solidFill>
                  <a:schemeClr val="tx2"/>
                </a:solidFill>
                <a:latin typeface="黑体" pitchFamily="49" charset="-122"/>
                <a:ea typeface="黑体" pitchFamily="49" charset="-122"/>
              </a:endParaRPr>
            </a:p>
          </p:txBody>
        </p:sp>
        <p:sp>
          <p:nvSpPr>
            <p:cNvPr id="94" name="TextBox 93"/>
            <p:cNvSpPr txBox="1"/>
            <p:nvPr/>
          </p:nvSpPr>
          <p:spPr>
            <a:xfrm>
              <a:off x="6429388" y="5143512"/>
              <a:ext cx="500066"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sp>
          <p:nvSpPr>
            <p:cNvPr id="95" name="TextBox 94"/>
            <p:cNvSpPr txBox="1"/>
            <p:nvPr/>
          </p:nvSpPr>
          <p:spPr>
            <a:xfrm>
              <a:off x="6357950" y="5929330"/>
              <a:ext cx="64294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cxnSp>
          <p:nvCxnSpPr>
            <p:cNvPr id="96" name="直接箭头连接符 95"/>
            <p:cNvCxnSpPr/>
            <p:nvPr/>
          </p:nvCxnSpPr>
          <p:spPr>
            <a:xfrm rot="5400000">
              <a:off x="6750810" y="6910742"/>
              <a:ext cx="216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6357950" y="6733784"/>
              <a:ext cx="642942" cy="307777"/>
            </a:xfrm>
            <a:prstGeom prst="rect">
              <a:avLst/>
            </a:prstGeom>
            <a:noFill/>
          </p:spPr>
          <p:txBody>
            <a:bodyPr wrap="square" rtlCol="0">
              <a:spAutoFit/>
            </a:bodyPr>
            <a:lstStyle/>
            <a:p>
              <a:pPr algn="ctr"/>
              <a:r>
                <a:rPr lang="zh-CN" altLang="en-US" sz="1400" b="1" dirty="0" smtClean="0">
                  <a:solidFill>
                    <a:schemeClr val="tx2"/>
                  </a:solidFill>
                  <a:latin typeface="黑体" pitchFamily="49" charset="-122"/>
                  <a:ea typeface="黑体" pitchFamily="49" charset="-122"/>
                </a:rPr>
                <a:t>否</a:t>
              </a:r>
              <a:endParaRPr lang="zh-CN" altLang="en-US" sz="1400" b="1" dirty="0">
                <a:solidFill>
                  <a:schemeClr val="tx2"/>
                </a:solidFill>
                <a:latin typeface="黑体" pitchFamily="49" charset="-122"/>
                <a:ea typeface="黑体" pitchFamily="49" charset="-122"/>
              </a:endParaRPr>
            </a:p>
          </p:txBody>
        </p:sp>
        <p:cxnSp>
          <p:nvCxnSpPr>
            <p:cNvPr id="101" name="直接箭头连接符 100"/>
            <p:cNvCxnSpPr/>
            <p:nvPr/>
          </p:nvCxnSpPr>
          <p:spPr>
            <a:xfrm>
              <a:off x="5457950" y="5784866"/>
              <a:ext cx="900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5429256" y="6500834"/>
              <a:ext cx="900000" cy="1588"/>
            </a:xfrm>
            <a:prstGeom prst="straightConnector1">
              <a:avLst/>
            </a:prstGeom>
            <a:ln w="28575">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5400000">
              <a:off x="4852462" y="5925164"/>
              <a:ext cx="1152000" cy="1588"/>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09" name="TextBox 108"/>
            <p:cNvSpPr txBox="1"/>
            <p:nvPr/>
          </p:nvSpPr>
          <p:spPr>
            <a:xfrm>
              <a:off x="7500958" y="5572140"/>
              <a:ext cx="1714512" cy="33855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闭式引流</a:t>
              </a:r>
              <a:endParaRPr lang="zh-CN" altLang="en-US" sz="1600" b="1" dirty="0">
                <a:solidFill>
                  <a:schemeClr val="accent2"/>
                </a:solidFill>
                <a:latin typeface="黑体" pitchFamily="49" charset="-122"/>
                <a:ea typeface="黑体" pitchFamily="49" charset="-122"/>
              </a:endParaRPr>
            </a:p>
          </p:txBody>
        </p:sp>
        <p:sp>
          <p:nvSpPr>
            <p:cNvPr id="110" name="TextBox 109"/>
            <p:cNvSpPr txBox="1"/>
            <p:nvPr/>
          </p:nvSpPr>
          <p:spPr>
            <a:xfrm>
              <a:off x="7500958" y="6345816"/>
              <a:ext cx="1714512" cy="338554"/>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穿刺引流</a:t>
              </a:r>
              <a:endParaRPr lang="zh-CN" altLang="en-US" sz="1600" b="1" dirty="0">
                <a:solidFill>
                  <a:schemeClr val="accent2"/>
                </a:solidFill>
                <a:latin typeface="黑体" pitchFamily="49" charset="-122"/>
                <a:ea typeface="黑体" pitchFamily="49" charset="-122"/>
              </a:endParaRPr>
            </a:p>
          </p:txBody>
        </p:sp>
        <p:sp>
          <p:nvSpPr>
            <p:cNvPr id="111" name="TextBox 110"/>
            <p:cNvSpPr txBox="1"/>
            <p:nvPr/>
          </p:nvSpPr>
          <p:spPr>
            <a:xfrm>
              <a:off x="5429256" y="7072338"/>
              <a:ext cx="2500330" cy="584775"/>
            </a:xfrm>
            <a:prstGeom prst="rect">
              <a:avLst/>
            </a:prstGeom>
            <a:noFill/>
          </p:spPr>
          <p:txBody>
            <a:bodyPr wrap="square" rtlCol="0">
              <a:spAutoFit/>
            </a:bodyPr>
            <a:lstStyle/>
            <a:p>
              <a:pPr algn="ctr"/>
              <a:r>
                <a:rPr lang="zh-CN" altLang="en-US" sz="1600" b="1" dirty="0" smtClean="0">
                  <a:solidFill>
                    <a:schemeClr val="accent2"/>
                  </a:solidFill>
                  <a:latin typeface="黑体" pitchFamily="49" charset="-122"/>
                  <a:ea typeface="黑体" pitchFamily="49" charset="-122"/>
                </a:rPr>
                <a:t>观察、复查、再评估</a:t>
              </a:r>
              <a:endParaRPr lang="en-US" altLang="zh-CN" sz="1600" b="1" dirty="0" smtClean="0">
                <a:solidFill>
                  <a:schemeClr val="accent2"/>
                </a:solidFill>
                <a:latin typeface="黑体" pitchFamily="49" charset="-122"/>
                <a:ea typeface="黑体" pitchFamily="49" charset="-122"/>
              </a:endParaRPr>
            </a:p>
            <a:p>
              <a:pPr algn="ctr"/>
              <a:r>
                <a:rPr lang="zh-CN" altLang="en-US" sz="1600" b="1" dirty="0" smtClean="0">
                  <a:solidFill>
                    <a:schemeClr val="accent2"/>
                  </a:solidFill>
                  <a:latin typeface="黑体" pitchFamily="49" charset="-122"/>
                  <a:ea typeface="黑体" pitchFamily="49" charset="-122"/>
                </a:rPr>
                <a:t>寻找其他原因</a:t>
              </a:r>
              <a:endParaRPr lang="zh-CN" altLang="en-US" sz="1600" b="1" dirty="0">
                <a:solidFill>
                  <a:schemeClr val="accent2"/>
                </a:solidFill>
                <a:latin typeface="黑体" pitchFamily="49" charset="-122"/>
                <a:ea typeface="黑体" pitchFamily="49" charset="-122"/>
              </a:endParaRPr>
            </a:p>
          </p:txBody>
        </p:sp>
      </p:gr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1202" name="Picture 2" descr="http://img.taopic.com/uploads/allimg/120217/12879-12021H232298.jpg"/>
          <p:cNvPicPr>
            <a:picLocks noChangeAspect="1" noChangeArrowheads="1"/>
          </p:cNvPicPr>
          <p:nvPr/>
        </p:nvPicPr>
        <p:blipFill>
          <a:blip r:embed="rId2" cstate="print"/>
          <a:srcRect/>
          <a:stretch>
            <a:fillRect/>
          </a:stretch>
        </p:blipFill>
        <p:spPr bwMode="auto">
          <a:xfrm>
            <a:off x="2071670" y="2071678"/>
            <a:ext cx="4786346" cy="4357718"/>
          </a:xfrm>
          <a:prstGeom prst="rect">
            <a:avLst/>
          </a:prstGeom>
          <a:noFill/>
        </p:spPr>
      </p:pic>
      <p:sp>
        <p:nvSpPr>
          <p:cNvPr id="5" name="标题 1"/>
          <p:cNvSpPr txBox="1">
            <a:spLocks/>
          </p:cNvSpPr>
          <p:nvPr/>
        </p:nvSpPr>
        <p:spPr bwMode="auto">
          <a:xfrm>
            <a:off x="2285984" y="1265878"/>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57224" y="1928802"/>
            <a:ext cx="7500990" cy="3929090"/>
          </a:xfrm>
          <a:ln>
            <a:solidFill>
              <a:schemeClr val="accent5">
                <a:lumMod val="50000"/>
              </a:schemeClr>
            </a:solidFill>
          </a:ln>
        </p:spPr>
        <p:txBody>
          <a:bodyPr/>
          <a:lstStyle/>
          <a:p>
            <a:pPr>
              <a:lnSpc>
                <a:spcPts val="3000"/>
              </a:lnSpc>
              <a:buNone/>
            </a:pPr>
            <a:r>
              <a:rPr lang="zh-CN" altLang="en-US" sz="1800" dirty="0" smtClean="0"/>
              <a:t>    </a:t>
            </a:r>
            <a:r>
              <a:rPr lang="en-US" altLang="zh-CN" sz="1800" dirty="0" smtClean="0">
                <a:solidFill>
                  <a:srgbClr val="0000CC"/>
                </a:solidFill>
              </a:rPr>
              <a:t> </a:t>
            </a:r>
            <a:r>
              <a:rPr lang="zh-CN" altLang="en-US" sz="2000" dirty="0" smtClean="0">
                <a:solidFill>
                  <a:srgbClr val="0000CC"/>
                </a:solidFill>
              </a:rPr>
              <a:t>基本性息：</a:t>
            </a:r>
            <a:r>
              <a:rPr lang="zh-CN" altLang="en-US" sz="2000" dirty="0" smtClean="0"/>
              <a:t>男性，</a:t>
            </a:r>
            <a:r>
              <a:rPr lang="en-US" altLang="zh-CN" sz="2000" dirty="0" smtClean="0"/>
              <a:t>60</a:t>
            </a:r>
            <a:r>
              <a:rPr lang="zh-CN" altLang="en-US" sz="2000" dirty="0" smtClean="0"/>
              <a:t>岁，凌晨</a:t>
            </a:r>
            <a:r>
              <a:rPr lang="en-US" altLang="zh-CN" sz="2000" dirty="0" smtClean="0"/>
              <a:t>1</a:t>
            </a:r>
            <a:r>
              <a:rPr lang="zh-CN" altLang="en-US" sz="2000" dirty="0" smtClean="0"/>
              <a:t>点呼救 </a:t>
            </a:r>
            <a:endParaRPr lang="en-US" altLang="zh-CN" sz="2000" dirty="0" smtClean="0"/>
          </a:p>
          <a:p>
            <a:pPr>
              <a:lnSpc>
                <a:spcPts val="3000"/>
              </a:lnSpc>
              <a:buNone/>
            </a:pPr>
            <a:r>
              <a:rPr lang="zh-CN" altLang="en-US" sz="2000" dirty="0" smtClean="0"/>
              <a:t>    </a:t>
            </a:r>
            <a:r>
              <a:rPr lang="zh-CN" altLang="en-US" sz="2000" dirty="0" smtClean="0">
                <a:solidFill>
                  <a:srgbClr val="0000CC"/>
                </a:solidFill>
              </a:rPr>
              <a:t>主诉：</a:t>
            </a:r>
            <a:r>
              <a:rPr lang="zh-CN" altLang="en-US" sz="2000" dirty="0" smtClean="0"/>
              <a:t>胸背痛</a:t>
            </a:r>
            <a:r>
              <a:rPr lang="en-US" altLang="zh-CN" sz="2000" dirty="0" smtClean="0"/>
              <a:t>40</a:t>
            </a:r>
            <a:r>
              <a:rPr lang="zh-CN" altLang="en-US" sz="2000" dirty="0" smtClean="0"/>
              <a:t>分钟</a:t>
            </a:r>
          </a:p>
          <a:p>
            <a:pPr>
              <a:lnSpc>
                <a:spcPts val="3000"/>
              </a:lnSpc>
              <a:buNone/>
            </a:pPr>
            <a:r>
              <a:rPr lang="zh-CN" altLang="en-US" sz="2000" dirty="0" smtClean="0"/>
              <a:t>    </a:t>
            </a:r>
            <a:r>
              <a:rPr lang="zh-CN" altLang="en-US" sz="2000" dirty="0" smtClean="0">
                <a:solidFill>
                  <a:srgbClr val="0000CC"/>
                </a:solidFill>
              </a:rPr>
              <a:t>主要病史：</a:t>
            </a:r>
            <a:r>
              <a:rPr lang="en-US" altLang="zh-CN" sz="2000" dirty="0" smtClean="0"/>
              <a:t>40 </a:t>
            </a:r>
            <a:r>
              <a:rPr lang="zh-CN" altLang="en-US" sz="2000" dirty="0" smtClean="0"/>
              <a:t>分钟前患者突发胸背部剧烈疼痛，持续不缓解， 伴头晕、心悸，无呼吸困难，无咳嗽、气紧，无呕吐。既往有高脂血症。</a:t>
            </a:r>
          </a:p>
          <a:p>
            <a:pPr>
              <a:lnSpc>
                <a:spcPts val="3000"/>
              </a:lnSpc>
              <a:buNone/>
            </a:pPr>
            <a:r>
              <a:rPr lang="en-US" altLang="zh-CN" sz="2000" dirty="0" smtClean="0">
                <a:solidFill>
                  <a:srgbClr val="0000CC"/>
                </a:solidFill>
              </a:rPr>
              <a:t>    </a:t>
            </a:r>
            <a:r>
              <a:rPr lang="zh-CN" altLang="en-US" sz="2000" dirty="0" smtClean="0">
                <a:solidFill>
                  <a:srgbClr val="0000CC"/>
                </a:solidFill>
              </a:rPr>
              <a:t>查体：</a:t>
            </a:r>
            <a:r>
              <a:rPr lang="en-US" altLang="zh-CN" sz="2000" dirty="0" smtClean="0"/>
              <a:t>T</a:t>
            </a:r>
            <a:r>
              <a:rPr lang="zh-CN" altLang="en-US" sz="2000" dirty="0" smtClean="0"/>
              <a:t>：</a:t>
            </a:r>
            <a:r>
              <a:rPr lang="en-US" altLang="zh-CN" sz="2000" dirty="0" smtClean="0"/>
              <a:t>36℃</a:t>
            </a:r>
            <a:r>
              <a:rPr lang="zh-CN" altLang="en-US" sz="2000" dirty="0" smtClean="0"/>
              <a:t>，</a:t>
            </a:r>
            <a:r>
              <a:rPr lang="en-US" altLang="zh-CN" sz="2000" dirty="0" smtClean="0"/>
              <a:t>P</a:t>
            </a:r>
            <a:r>
              <a:rPr lang="zh-CN" altLang="en-US" sz="2000" dirty="0" smtClean="0"/>
              <a:t>：</a:t>
            </a:r>
            <a:r>
              <a:rPr lang="en-US" altLang="zh-CN" sz="2000" dirty="0" smtClean="0"/>
              <a:t>46</a:t>
            </a:r>
            <a:r>
              <a:rPr lang="zh-CN" altLang="en-US" sz="2000" dirty="0" smtClean="0"/>
              <a:t>次</a:t>
            </a:r>
            <a:r>
              <a:rPr lang="en-US" altLang="zh-CN" sz="2000" dirty="0" smtClean="0"/>
              <a:t>/</a:t>
            </a:r>
            <a:r>
              <a:rPr lang="zh-CN" altLang="en-US" sz="2000" dirty="0" smtClean="0"/>
              <a:t>分，</a:t>
            </a:r>
            <a:r>
              <a:rPr lang="en-US" altLang="zh-CN" sz="2000" dirty="0" smtClean="0"/>
              <a:t>R</a:t>
            </a:r>
            <a:r>
              <a:rPr lang="zh-CN" altLang="en-US" sz="2000" dirty="0" smtClean="0"/>
              <a:t>：</a:t>
            </a:r>
            <a:r>
              <a:rPr lang="en-US" altLang="zh-CN" sz="2000" dirty="0" smtClean="0"/>
              <a:t>26</a:t>
            </a:r>
            <a:r>
              <a:rPr lang="zh-CN" altLang="en-US" sz="2000" dirty="0" smtClean="0"/>
              <a:t>次</a:t>
            </a:r>
            <a:r>
              <a:rPr lang="en-US" altLang="zh-CN" sz="2000" dirty="0" smtClean="0"/>
              <a:t>/</a:t>
            </a:r>
            <a:r>
              <a:rPr lang="zh-CN" altLang="en-US" sz="2000" dirty="0" smtClean="0"/>
              <a:t>分，</a:t>
            </a:r>
            <a:r>
              <a:rPr lang="en-US" altLang="zh-CN" sz="2000" dirty="0" smtClean="0"/>
              <a:t>BP</a:t>
            </a:r>
            <a:r>
              <a:rPr lang="zh-CN" altLang="en-US" sz="2000" dirty="0" smtClean="0"/>
              <a:t>：</a:t>
            </a:r>
            <a:r>
              <a:rPr lang="en-US" altLang="zh-CN" sz="2000" dirty="0" smtClean="0"/>
              <a:t>127/61 mmHg</a:t>
            </a:r>
            <a:r>
              <a:rPr lang="zh-CN" altLang="en-US" sz="2000" dirty="0" smtClean="0"/>
              <a:t>，</a:t>
            </a:r>
            <a:r>
              <a:rPr lang="en-US" altLang="zh-CN" sz="2000" dirty="0" smtClean="0"/>
              <a:t>SpO</a:t>
            </a:r>
            <a:r>
              <a:rPr lang="en-US" altLang="zh-CN" sz="2000" baseline="-25000" dirty="0" smtClean="0"/>
              <a:t>2</a:t>
            </a:r>
            <a:r>
              <a:rPr lang="zh-CN" altLang="en-US" sz="2000" dirty="0" smtClean="0"/>
              <a:t>：</a:t>
            </a:r>
            <a:r>
              <a:rPr lang="en-US" altLang="zh-CN" sz="2000" dirty="0" smtClean="0"/>
              <a:t>97%</a:t>
            </a:r>
            <a:r>
              <a:rPr lang="zh-CN" altLang="en-US" sz="2000" dirty="0" smtClean="0"/>
              <a:t>。神志清楚，急性痛苦面容，大汗。心律不齐，肺动脉瓣区可闻及柔和舒张期杂音，双肺呼吸音清，未闻及干湿罗音。双下肢不肿。</a:t>
            </a:r>
            <a:endParaRPr lang="zh-CN" altLang="en-US" sz="1800" dirty="0"/>
          </a:p>
        </p:txBody>
      </p:sp>
      <p:sp>
        <p:nvSpPr>
          <p:cNvPr id="5" name="矩形 4"/>
          <p:cNvSpPr/>
          <p:nvPr/>
        </p:nvSpPr>
        <p:spPr>
          <a:xfrm>
            <a:off x="845824" y="1214422"/>
            <a:ext cx="1440160" cy="523220"/>
          </a:xfrm>
          <a:prstGeom prst="rect">
            <a:avLst/>
          </a:prstGeom>
        </p:spPr>
        <p:txBody>
          <a:bodyPr wrap="square">
            <a:spAutoFit/>
          </a:bodyPr>
          <a:lstStyle/>
          <a:p>
            <a:pPr>
              <a:buNone/>
            </a:pPr>
            <a:r>
              <a:rPr lang="zh-CN" altLang="en-US" sz="2800" b="1" dirty="0" smtClean="0">
                <a:latin typeface="黑体" pitchFamily="49" charset="-122"/>
                <a:ea typeface="黑体" pitchFamily="49" charset="-122"/>
              </a:rPr>
              <a:t>病例</a:t>
            </a:r>
            <a:r>
              <a:rPr lang="zh-CN" altLang="en-US" sz="2800" b="1" dirty="0" smtClean="0">
                <a:latin typeface="+mn-ea"/>
              </a:rPr>
              <a:t> </a:t>
            </a:r>
            <a:r>
              <a:rPr lang="en-US" altLang="zh-CN" sz="2800" b="1" dirty="0" smtClean="0">
                <a:latin typeface="+mn-ea"/>
              </a:rPr>
              <a:t>1</a:t>
            </a:r>
            <a:endParaRPr lang="en-US" altLang="zh-CN" sz="2800" dirty="0" smtClean="0">
              <a:latin typeface="+mn-ea"/>
            </a:endParaRPr>
          </a:p>
        </p:txBody>
      </p:sp>
      <p:sp>
        <p:nvSpPr>
          <p:cNvPr id="6"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7" name="直接连接符 6"/>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ph idx="1"/>
          </p:nvPr>
        </p:nvSpPr>
        <p:spPr>
          <a:xfrm>
            <a:off x="500034" y="2357430"/>
            <a:ext cx="7429552" cy="2882889"/>
          </a:xfrm>
          <a:ln>
            <a:solidFill>
              <a:schemeClr val="accent5">
                <a:lumMod val="50000"/>
              </a:schemeClr>
            </a:solidFill>
          </a:ln>
        </p:spPr>
        <p:txBody>
          <a:bodyPr/>
          <a:lstStyle/>
          <a:p>
            <a:pPr>
              <a:lnSpc>
                <a:spcPct val="150000"/>
              </a:lnSpc>
              <a:buNone/>
            </a:pPr>
            <a:r>
              <a:rPr lang="en-US" altLang="zh-CN" sz="2000" dirty="0" smtClean="0"/>
              <a:t>1</a:t>
            </a:r>
            <a:r>
              <a:rPr lang="zh-CN" altLang="en-US" sz="2000" dirty="0" smtClean="0"/>
              <a:t>、发现危险信号：</a:t>
            </a:r>
            <a:endParaRPr lang="en-US" altLang="zh-CN" sz="2000" dirty="0" smtClean="0"/>
          </a:p>
          <a:p>
            <a:pPr>
              <a:lnSpc>
                <a:spcPct val="150000"/>
              </a:lnSpc>
              <a:buNone/>
            </a:pPr>
            <a:r>
              <a:rPr lang="en-US" altLang="zh-CN" sz="2000" dirty="0" smtClean="0"/>
              <a:t>     </a:t>
            </a:r>
            <a:r>
              <a:rPr lang="zh-CN" altLang="en-US" sz="2000" dirty="0" smtClean="0"/>
              <a:t>① 接诊时胸痛正在发作；</a:t>
            </a:r>
            <a:endParaRPr lang="en-US" altLang="zh-CN" sz="2000" dirty="0" smtClean="0"/>
          </a:p>
          <a:p>
            <a:pPr>
              <a:lnSpc>
                <a:spcPct val="150000"/>
              </a:lnSpc>
              <a:buNone/>
            </a:pPr>
            <a:r>
              <a:rPr lang="en-US" altLang="zh-CN" sz="2000" dirty="0" smtClean="0"/>
              <a:t>     </a:t>
            </a:r>
            <a:r>
              <a:rPr lang="zh-CN" altLang="en-US" sz="2000" dirty="0" smtClean="0"/>
              <a:t>② 中等程度以上的胸痛；</a:t>
            </a:r>
            <a:endParaRPr lang="en-US" altLang="zh-CN" sz="2000" dirty="0" smtClean="0"/>
          </a:p>
          <a:p>
            <a:pPr>
              <a:lnSpc>
                <a:spcPct val="150000"/>
              </a:lnSpc>
              <a:buNone/>
            </a:pPr>
            <a:r>
              <a:rPr lang="en-US" altLang="zh-CN" sz="2000" dirty="0" smtClean="0"/>
              <a:t>     </a:t>
            </a:r>
            <a:r>
              <a:rPr lang="zh-CN" altLang="en-US" sz="2000" dirty="0" smtClean="0"/>
              <a:t>③ 持续疼痛（</a:t>
            </a:r>
            <a:r>
              <a:rPr lang="en-US" altLang="zh-CN" sz="2000" dirty="0" smtClean="0"/>
              <a:t>40</a:t>
            </a:r>
            <a:r>
              <a:rPr lang="zh-CN" altLang="en-US" sz="2000" dirty="0" smtClean="0"/>
              <a:t>分钟以上）；</a:t>
            </a:r>
            <a:endParaRPr lang="en-US" altLang="zh-CN" sz="2000" dirty="0" smtClean="0"/>
          </a:p>
          <a:p>
            <a:pPr>
              <a:lnSpc>
                <a:spcPct val="150000"/>
              </a:lnSpc>
              <a:buNone/>
            </a:pPr>
            <a:r>
              <a:rPr lang="en-US" altLang="zh-CN" sz="2000" dirty="0" smtClean="0"/>
              <a:t>     </a:t>
            </a:r>
            <a:r>
              <a:rPr lang="zh-CN" altLang="en-US" sz="2000" dirty="0" smtClean="0"/>
              <a:t>④ 胸痛时伴有头晕、心悸、乏力、出汗、恶心等症状。</a:t>
            </a:r>
            <a:r>
              <a:rPr lang="en-US" altLang="zh-CN" sz="2000" dirty="0" smtClean="0"/>
              <a:t>   </a:t>
            </a:r>
          </a:p>
          <a:p>
            <a:pPr>
              <a:buNone/>
            </a:pPr>
            <a:endParaRPr lang="zh-CN" altLang="en-US" sz="2800" dirty="0"/>
          </a:p>
        </p:txBody>
      </p:sp>
      <p:sp>
        <p:nvSpPr>
          <p:cNvPr id="8"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7410" name="AutoShape 2" descr="http://dmr.nosdn.127.net/oD7qaspTaFL_6DhFgDHzkw==/689609302239434795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7412" name="AutoShape 4" descr="http://dmr.nosdn.127.net/oD7qaspTaFL_6DhFgDHzkw==/689609302239434795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7414" name="AutoShape 6" descr="http://dmr.nosdn.127.net/oD7qaspTaFL_6DhFgDHzkw==/689609302239434795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7415" name="AutoShape 7" descr="c:\users\lenovo\appdata\roaming\360se6\User Data\temp\6896093022394347959.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7416" name="Picture 8" descr="C:\Users\lenovo\Desktop\QQ图片20161108190838.jpg"/>
          <p:cNvPicPr>
            <a:picLocks noChangeAspect="1" noChangeArrowheads="1"/>
          </p:cNvPicPr>
          <p:nvPr/>
        </p:nvPicPr>
        <p:blipFill>
          <a:blip r:embed="rId2" cstate="print"/>
          <a:srcRect/>
          <a:stretch>
            <a:fillRect/>
          </a:stretch>
        </p:blipFill>
        <p:spPr bwMode="auto">
          <a:xfrm>
            <a:off x="4357686" y="1214422"/>
            <a:ext cx="4286250" cy="3162300"/>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83568" y="1268760"/>
            <a:ext cx="6246440" cy="646331"/>
          </a:xfrm>
          <a:prstGeom prst="rect">
            <a:avLst/>
          </a:prstGeom>
        </p:spPr>
        <p:txBody>
          <a:bodyPr wrap="square">
            <a:spAutoFit/>
          </a:bodyPr>
          <a:lstStyle/>
          <a:p>
            <a:pPr>
              <a:lnSpc>
                <a:spcPct val="150000"/>
              </a:lnSpc>
              <a:buNone/>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、心电图检查（</a:t>
            </a:r>
            <a:r>
              <a:rPr lang="en-US" altLang="zh-CN" sz="2400" dirty="0" smtClean="0">
                <a:latin typeface="黑体" pitchFamily="49" charset="-122"/>
                <a:ea typeface="黑体" pitchFamily="49" charset="-122"/>
              </a:rPr>
              <a:t>ECG</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     </a:t>
            </a:r>
            <a:endParaRPr lang="zh-CN" altLang="en-US" sz="2400" dirty="0" smtClean="0">
              <a:latin typeface="黑体" pitchFamily="49" charset="-122"/>
              <a:ea typeface="黑体" pitchFamily="49" charset="-122"/>
            </a:endParaRPr>
          </a:p>
        </p:txBody>
      </p:sp>
      <p:pic>
        <p:nvPicPr>
          <p:cNvPr id="1031" name="Picture 7" descr="D:\Documents\Pictures\3.png"/>
          <p:cNvPicPr>
            <a:picLocks noChangeAspect="1" noChangeArrowheads="1"/>
          </p:cNvPicPr>
          <p:nvPr/>
        </p:nvPicPr>
        <p:blipFill>
          <a:blip r:embed="rId2" cstate="print"/>
          <a:srcRect/>
          <a:stretch>
            <a:fillRect/>
          </a:stretch>
        </p:blipFill>
        <p:spPr bwMode="auto">
          <a:xfrm>
            <a:off x="714348" y="3786190"/>
            <a:ext cx="7992889" cy="1440160"/>
          </a:xfrm>
          <a:prstGeom prst="rect">
            <a:avLst/>
          </a:prstGeom>
          <a:noFill/>
        </p:spPr>
      </p:pic>
      <p:pic>
        <p:nvPicPr>
          <p:cNvPr id="1032" name="Picture 8" descr="D:\Documents\Pictures\4.png"/>
          <p:cNvPicPr>
            <a:picLocks noChangeAspect="1" noChangeArrowheads="1"/>
          </p:cNvPicPr>
          <p:nvPr/>
        </p:nvPicPr>
        <p:blipFill>
          <a:blip r:embed="rId3" cstate="print"/>
          <a:srcRect t="7874" r="2366" b="5103"/>
          <a:stretch>
            <a:fillRect/>
          </a:stretch>
        </p:blipFill>
        <p:spPr bwMode="auto">
          <a:xfrm rot="-60000">
            <a:off x="4796956" y="2248200"/>
            <a:ext cx="3866749" cy="1253272"/>
          </a:xfrm>
          <a:prstGeom prst="rect">
            <a:avLst/>
          </a:prstGeom>
          <a:noFill/>
        </p:spPr>
      </p:pic>
      <p:grpSp>
        <p:nvGrpSpPr>
          <p:cNvPr id="13" name="组合 12"/>
          <p:cNvGrpSpPr/>
          <p:nvPr/>
        </p:nvGrpSpPr>
        <p:grpSpPr>
          <a:xfrm>
            <a:off x="682406" y="2349104"/>
            <a:ext cx="3840663" cy="1222772"/>
            <a:chOff x="682406" y="2424076"/>
            <a:chExt cx="3840663" cy="1222772"/>
          </a:xfrm>
          <a:solidFill>
            <a:schemeClr val="accent3">
              <a:lumMod val="95000"/>
            </a:schemeClr>
          </a:solidFill>
        </p:grpSpPr>
        <p:pic>
          <p:nvPicPr>
            <p:cNvPr id="1029" name="Picture 5" descr="D:\Documents\Pictures\1.png"/>
            <p:cNvPicPr>
              <a:picLocks noChangeAspect="1" noChangeArrowheads="1"/>
            </p:cNvPicPr>
            <p:nvPr/>
          </p:nvPicPr>
          <p:blipFill>
            <a:blip r:embed="rId4" cstate="print"/>
            <a:srcRect t="5249" r="-635" b="9845"/>
            <a:stretch>
              <a:fillRect/>
            </a:stretch>
          </p:blipFill>
          <p:spPr bwMode="auto">
            <a:xfrm rot="21480000">
              <a:off x="682406" y="2424076"/>
              <a:ext cx="3840663" cy="1222772"/>
            </a:xfrm>
            <a:prstGeom prst="rect">
              <a:avLst/>
            </a:prstGeom>
            <a:grpFill/>
          </p:spPr>
        </p:pic>
        <p:sp>
          <p:nvSpPr>
            <p:cNvPr id="15" name="矩形 14"/>
            <p:cNvSpPr/>
            <p:nvPr/>
          </p:nvSpPr>
          <p:spPr>
            <a:xfrm>
              <a:off x="755576" y="2564904"/>
              <a:ext cx="1224136" cy="144016"/>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7584" y="3068960"/>
              <a:ext cx="648072" cy="144016"/>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箭头连接符 21"/>
          <p:cNvCxnSpPr/>
          <p:nvPr/>
        </p:nvCxnSpPr>
        <p:spPr>
          <a:xfrm flipH="1">
            <a:off x="2699792" y="2561940"/>
            <a:ext cx="360040" cy="21602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4139952" y="2561940"/>
            <a:ext cx="360040" cy="21602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a:off x="6372200" y="2564904"/>
            <a:ext cx="360040" cy="21602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7" name="直接连接符 16"/>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8" name="直接连接符 17"/>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2976" y="265746"/>
            <a:ext cx="4021770" cy="591486"/>
          </a:xfrm>
        </p:spPr>
        <p:txBody>
          <a:bodyPr/>
          <a:lstStyle/>
          <a:p>
            <a:r>
              <a:rPr lang="zh-CN" altLang="en-US" sz="3600" dirty="0">
                <a:solidFill>
                  <a:srgbClr val="0000CC"/>
                </a:solidFill>
              </a:rPr>
              <a:t>主要内容</a:t>
            </a:r>
          </a:p>
        </p:txBody>
      </p:sp>
      <p:sp>
        <p:nvSpPr>
          <p:cNvPr id="3" name="内容占位符 2"/>
          <p:cNvSpPr>
            <a:spLocks noGrp="1"/>
          </p:cNvSpPr>
          <p:nvPr>
            <p:ph idx="1"/>
          </p:nvPr>
        </p:nvSpPr>
        <p:spPr>
          <a:xfrm>
            <a:off x="2643174" y="1903116"/>
            <a:ext cx="5715040" cy="3097520"/>
          </a:xfrm>
          <a:solidFill>
            <a:schemeClr val="bg1">
              <a:lumMod val="95000"/>
            </a:schemeClr>
          </a:solidFill>
        </p:spPr>
        <p:txBody>
          <a:bodyPr/>
          <a:lstStyle/>
          <a:p>
            <a:pPr marL="0" indent="0">
              <a:buNone/>
            </a:pPr>
            <a:endParaRPr lang="en-US" altLang="zh-CN" sz="2800" dirty="0" smtClean="0"/>
          </a:p>
          <a:p>
            <a:pPr marL="0" indent="0">
              <a:buNone/>
            </a:pPr>
            <a:r>
              <a:rPr lang="zh-CN" altLang="en-US" sz="2800" dirty="0" smtClean="0"/>
              <a:t>一</a:t>
            </a:r>
            <a:r>
              <a:rPr lang="zh-CN" altLang="en-US" sz="2800" dirty="0"/>
              <a:t>、概述</a:t>
            </a:r>
          </a:p>
          <a:p>
            <a:pPr marL="0" indent="0">
              <a:buNone/>
            </a:pPr>
            <a:r>
              <a:rPr lang="zh-CN" altLang="en-US" sz="2800" dirty="0" smtClean="0">
                <a:sym typeface="+mn-ea"/>
              </a:rPr>
              <a:t>二、常见急性高危胸痛疾病</a:t>
            </a:r>
          </a:p>
          <a:p>
            <a:pPr marL="0" indent="0">
              <a:buNone/>
            </a:pPr>
            <a:r>
              <a:rPr lang="zh-CN" altLang="en-US" sz="2800" dirty="0"/>
              <a:t>三、</a:t>
            </a:r>
            <a:r>
              <a:rPr lang="zh-CN" altLang="en-US" sz="2800" dirty="0" smtClean="0">
                <a:sym typeface="+mn-ea"/>
              </a:rPr>
              <a:t>急性高危胸痛疾病</a:t>
            </a:r>
            <a:r>
              <a:rPr lang="zh-CN" altLang="en-US" sz="2800" dirty="0"/>
              <a:t>诊治思路</a:t>
            </a:r>
          </a:p>
          <a:p>
            <a:pPr marL="0" indent="0">
              <a:buNone/>
            </a:pPr>
            <a:r>
              <a:rPr lang="zh-CN" altLang="en-US" sz="2800" dirty="0"/>
              <a:t>四、病例</a:t>
            </a:r>
            <a:r>
              <a:rPr lang="zh-CN" altLang="en-US" sz="2800" dirty="0" smtClean="0"/>
              <a:t>讨论</a:t>
            </a:r>
            <a:endParaRPr lang="en-US" altLang="zh-CN" sz="2800" dirty="0" smtClean="0"/>
          </a:p>
          <a:p>
            <a:pPr marL="0" indent="0">
              <a:buNone/>
            </a:pPr>
            <a:endParaRPr lang="zh-CN" altLang="en-US" sz="2800" dirty="0"/>
          </a:p>
        </p:txBody>
      </p:sp>
      <p:sp>
        <p:nvSpPr>
          <p:cNvPr id="4" name="矩形 3"/>
          <p:cNvSpPr/>
          <p:nvPr/>
        </p:nvSpPr>
        <p:spPr>
          <a:xfrm>
            <a:off x="928662" y="2143115"/>
            <a:ext cx="756178" cy="765163"/>
          </a:xfrm>
          <a:prstGeom prst="rect">
            <a:avLst/>
          </a:prstGeom>
          <a:solidFill>
            <a:schemeClr val="accent5">
              <a:lumMod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72682" y="2949589"/>
            <a:ext cx="756178" cy="765163"/>
          </a:xfrm>
          <a:prstGeom prst="rect">
            <a:avLst/>
          </a:prstGeom>
          <a:solidFill>
            <a:schemeClr val="accent5">
              <a:lumMod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14480" y="2285992"/>
            <a:ext cx="642942" cy="642942"/>
          </a:xfrm>
          <a:prstGeom prst="rect">
            <a:avLst/>
          </a:prstGeom>
          <a:solidFill>
            <a:schemeClr val="accent5"/>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00100" y="2928934"/>
            <a:ext cx="642942" cy="642942"/>
          </a:xfrm>
          <a:prstGeom prst="rect">
            <a:avLst/>
          </a:prstGeom>
          <a:solidFill>
            <a:schemeClr val="accent5"/>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285750"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4211638"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Bottom)">
                                      <p:cBhvr>
                                        <p:cTn id="15" dur="500"/>
                                        <p:tgtEl>
                                          <p:spTgt spid="2"/>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3">
                                            <p:bg/>
                                          </p:spTgt>
                                        </p:tgtEl>
                                        <p:attrNameLst>
                                          <p:attrName>style.visibility</p:attrName>
                                        </p:attrNameLst>
                                      </p:cBhvr>
                                      <p:to>
                                        <p:strVal val="visible"/>
                                      </p:to>
                                    </p:set>
                                    <p:animEffect transition="in" filter="slide(fromBottom)">
                                      <p:cBhvr>
                                        <p:cTn id="19" dur="500"/>
                                        <p:tgtEl>
                                          <p:spTgt spid="3">
                                            <p:bg/>
                                          </p:spTgt>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slide(fromBottom)">
                                      <p:cBhvr>
                                        <p:cTn id="23" dur="500"/>
                                        <p:tgtEl>
                                          <p:spTgt spid="3">
                                            <p:txEl>
                                              <p:pRg st="1" end="1"/>
                                            </p:txEl>
                                          </p:spTgt>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slide(fromBottom)">
                                      <p:cBhvr>
                                        <p:cTn id="27" dur="500"/>
                                        <p:tgtEl>
                                          <p:spTgt spid="3">
                                            <p:txEl>
                                              <p:pRg st="2" end="2"/>
                                            </p:txEl>
                                          </p:spTgt>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slide(fromBottom)">
                                      <p:cBhvr>
                                        <p:cTn id="31" dur="500"/>
                                        <p:tgtEl>
                                          <p:spTgt spid="3">
                                            <p:txEl>
                                              <p:pRg st="3" end="3"/>
                                            </p:txEl>
                                          </p:spTgt>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slide(fromBottom)">
                                      <p:cBhvr>
                                        <p:cTn id="3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ph idx="1"/>
          </p:nvPr>
        </p:nvSpPr>
        <p:spPr>
          <a:xfrm>
            <a:off x="611560" y="1124744"/>
            <a:ext cx="7532340" cy="792088"/>
          </a:xfrm>
        </p:spPr>
        <p:txBody>
          <a:bodyPr/>
          <a:lstStyle/>
          <a:p>
            <a:pPr>
              <a:lnSpc>
                <a:spcPct val="150000"/>
              </a:lnSpc>
              <a:buNone/>
            </a:pPr>
            <a:r>
              <a:rPr lang="en-US" altLang="zh-CN" sz="2400" dirty="0" smtClean="0"/>
              <a:t>3</a:t>
            </a:r>
            <a:r>
              <a:rPr lang="zh-CN" altLang="en-US" sz="2400" dirty="0" smtClean="0"/>
              <a:t>、心肌标志物检测（入院</a:t>
            </a:r>
            <a:r>
              <a:rPr lang="en-US" altLang="zh-CN" sz="2400" dirty="0" smtClean="0"/>
              <a:t>6h</a:t>
            </a:r>
            <a:r>
              <a:rPr lang="zh-CN" altLang="en-US" sz="2400" dirty="0" smtClean="0"/>
              <a:t>）</a:t>
            </a:r>
          </a:p>
          <a:p>
            <a:pPr>
              <a:lnSpc>
                <a:spcPct val="150000"/>
              </a:lnSpc>
              <a:buNone/>
            </a:pPr>
            <a:r>
              <a:rPr lang="zh-CN" altLang="en-US" sz="2400" dirty="0" smtClean="0"/>
              <a:t>      </a:t>
            </a:r>
          </a:p>
          <a:p>
            <a:pPr>
              <a:buNone/>
            </a:pPr>
            <a:endParaRPr lang="zh-CN" altLang="en-US" dirty="0"/>
          </a:p>
        </p:txBody>
      </p:sp>
      <p:pic>
        <p:nvPicPr>
          <p:cNvPr id="2051" name="Picture 3" descr="C:\Users\Administrator\Desktop\急性胸痛PPT\QQ截图20161105193919.png"/>
          <p:cNvPicPr>
            <a:picLocks noChangeAspect="1" noChangeArrowheads="1"/>
          </p:cNvPicPr>
          <p:nvPr/>
        </p:nvPicPr>
        <p:blipFill>
          <a:blip r:embed="rId2" cstate="print"/>
          <a:srcRect/>
          <a:stretch>
            <a:fillRect/>
          </a:stretch>
        </p:blipFill>
        <p:spPr bwMode="auto">
          <a:xfrm>
            <a:off x="785786" y="1928802"/>
            <a:ext cx="7316967" cy="4320480"/>
          </a:xfrm>
          <a:prstGeom prst="rect">
            <a:avLst/>
          </a:prstGeom>
          <a:ln>
            <a:noFill/>
          </a:ln>
          <a:effectLst>
            <a:outerShdw blurRad="190500" algn="tl" rotWithShape="0">
              <a:srgbClr val="000000">
                <a:alpha val="70000"/>
              </a:srgbClr>
            </a:outerShdw>
          </a:effectLst>
        </p:spPr>
      </p:pic>
      <p:sp>
        <p:nvSpPr>
          <p:cNvPr id="10" name="矩形 9"/>
          <p:cNvSpPr/>
          <p:nvPr/>
        </p:nvSpPr>
        <p:spPr>
          <a:xfrm>
            <a:off x="1073818" y="2743690"/>
            <a:ext cx="1368152" cy="12961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p:nvPr/>
        </p:nvCxnSpPr>
        <p:spPr>
          <a:xfrm>
            <a:off x="3882130" y="2671682"/>
            <a:ext cx="360040" cy="28803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4026146" y="3679794"/>
            <a:ext cx="360040" cy="28803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4" name="直接连接符 13"/>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5" name="直接连接符 14"/>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内容占位符 2"/>
          <p:cNvSpPr>
            <a:spLocks noGrp="1"/>
          </p:cNvSpPr>
          <p:nvPr>
            <p:ph idx="1"/>
          </p:nvPr>
        </p:nvSpPr>
        <p:spPr>
          <a:xfrm>
            <a:off x="357158" y="1124744"/>
            <a:ext cx="8229600" cy="1875628"/>
          </a:xfrm>
        </p:spPr>
        <p:txBody>
          <a:bodyPr/>
          <a:lstStyle/>
          <a:p>
            <a:pPr>
              <a:lnSpc>
                <a:spcPct val="150000"/>
              </a:lnSpc>
              <a:buNone/>
            </a:pPr>
            <a:r>
              <a:rPr lang="zh-CN" altLang="en-US" sz="2400" dirty="0" smtClean="0"/>
              <a:t>初步诊断：</a:t>
            </a:r>
            <a:endParaRPr lang="en-US" altLang="zh-CN" sz="2400" dirty="0" smtClean="0"/>
          </a:p>
          <a:p>
            <a:pPr>
              <a:lnSpc>
                <a:spcPct val="150000"/>
              </a:lnSpc>
              <a:buNone/>
            </a:pPr>
            <a:r>
              <a:rPr lang="en-US" altLang="zh-CN" sz="2400" dirty="0" smtClean="0"/>
              <a:t>    </a:t>
            </a:r>
            <a:r>
              <a:rPr lang="zh-CN" altLang="en-US" sz="2400" dirty="0" smtClean="0"/>
              <a:t>急性</a:t>
            </a:r>
            <a:r>
              <a:rPr lang="en-US" altLang="zh-CN" sz="2400" dirty="0" smtClean="0"/>
              <a:t>ST</a:t>
            </a:r>
            <a:r>
              <a:rPr lang="zh-CN" altLang="en-US" sz="2400" dirty="0" smtClean="0"/>
              <a:t>抬高型心肌梗死（下壁）紧急行</a:t>
            </a:r>
            <a:r>
              <a:rPr lang="en-US" altLang="zh-CN" sz="2400" dirty="0" smtClean="0"/>
              <a:t>CAG</a:t>
            </a:r>
            <a:r>
              <a:rPr lang="zh-CN" altLang="en-US" sz="2400" dirty="0" smtClean="0"/>
              <a:t>：</a:t>
            </a:r>
            <a:endParaRPr lang="en-US" altLang="zh-CN" sz="2400" dirty="0" smtClean="0"/>
          </a:p>
          <a:p>
            <a:pPr>
              <a:lnSpc>
                <a:spcPct val="150000"/>
              </a:lnSpc>
              <a:buNone/>
            </a:pPr>
            <a:r>
              <a:rPr lang="en-US" altLang="zh-CN" sz="2400" dirty="0" smtClean="0"/>
              <a:t>     </a:t>
            </a:r>
          </a:p>
          <a:p>
            <a:pPr>
              <a:lnSpc>
                <a:spcPct val="150000"/>
              </a:lnSpc>
              <a:buNone/>
            </a:pPr>
            <a:r>
              <a:rPr lang="en-US" altLang="zh-CN" sz="2400" dirty="0" smtClean="0"/>
              <a:t>   </a:t>
            </a:r>
          </a:p>
          <a:p>
            <a:pPr>
              <a:buNone/>
            </a:pPr>
            <a:endParaRPr lang="zh-CN" altLang="en-US" dirty="0"/>
          </a:p>
        </p:txBody>
      </p:sp>
      <p:pic>
        <p:nvPicPr>
          <p:cNvPr id="3074" name="Picture 2" descr="C:\Users\Administrator\Desktop\急性胸痛PPT\QQ截图20161105195336.png"/>
          <p:cNvPicPr>
            <a:picLocks noChangeAspect="1" noChangeArrowheads="1"/>
          </p:cNvPicPr>
          <p:nvPr/>
        </p:nvPicPr>
        <p:blipFill>
          <a:blip r:embed="rId2" cstate="print"/>
          <a:srcRect b="5346"/>
          <a:stretch>
            <a:fillRect/>
          </a:stretch>
        </p:blipFill>
        <p:spPr bwMode="auto">
          <a:xfrm>
            <a:off x="2214546" y="2571744"/>
            <a:ext cx="4500594" cy="3286148"/>
          </a:xfrm>
          <a:prstGeom prst="rect">
            <a:avLst/>
          </a:prstGeom>
          <a:noFill/>
        </p:spPr>
      </p:pic>
      <p:cxnSp>
        <p:nvCxnSpPr>
          <p:cNvPr id="8" name="直接箭头连接符 7"/>
          <p:cNvCxnSpPr/>
          <p:nvPr/>
        </p:nvCxnSpPr>
        <p:spPr>
          <a:xfrm flipH="1">
            <a:off x="3357554" y="4429132"/>
            <a:ext cx="504056" cy="43204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643174" y="4000504"/>
            <a:ext cx="279648" cy="42366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1" name="直接连接符 10"/>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2" name="直接连接符 11"/>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8662" y="1857364"/>
            <a:ext cx="7215238" cy="3786214"/>
          </a:xfrm>
          <a:ln>
            <a:solidFill>
              <a:schemeClr val="accent5">
                <a:lumMod val="50000"/>
              </a:schemeClr>
            </a:solidFill>
          </a:ln>
        </p:spPr>
        <p:txBody>
          <a:bodyPr/>
          <a:lstStyle/>
          <a:p>
            <a:pPr>
              <a:lnSpc>
                <a:spcPct val="150000"/>
              </a:lnSpc>
              <a:buNone/>
            </a:pPr>
            <a:r>
              <a:rPr lang="zh-CN" altLang="en-US" sz="2000" dirty="0" smtClean="0"/>
              <a:t>    </a:t>
            </a:r>
            <a:r>
              <a:rPr lang="zh-CN" altLang="en-US" sz="2000" dirty="0" smtClean="0">
                <a:solidFill>
                  <a:srgbClr val="0000CC"/>
                </a:solidFill>
              </a:rPr>
              <a:t>基本性息：</a:t>
            </a:r>
            <a:r>
              <a:rPr lang="zh-CN" altLang="en-US" sz="2000" dirty="0" smtClean="0"/>
              <a:t>男性，</a:t>
            </a:r>
            <a:r>
              <a:rPr lang="en-US" altLang="zh-CN" sz="2000" dirty="0" smtClean="0"/>
              <a:t>40 </a:t>
            </a:r>
            <a:r>
              <a:rPr lang="zh-CN" altLang="en-US" sz="2000" dirty="0" smtClean="0"/>
              <a:t>岁</a:t>
            </a:r>
            <a:endParaRPr lang="en-US" altLang="zh-CN" sz="2000" dirty="0" smtClean="0"/>
          </a:p>
          <a:p>
            <a:pPr>
              <a:lnSpc>
                <a:spcPct val="150000"/>
              </a:lnSpc>
              <a:buNone/>
            </a:pPr>
            <a:r>
              <a:rPr lang="zh-CN" altLang="en-US" sz="2000" dirty="0" smtClean="0"/>
              <a:t>    </a:t>
            </a:r>
            <a:r>
              <a:rPr lang="zh-CN" altLang="en-US" sz="2000" dirty="0" smtClean="0">
                <a:solidFill>
                  <a:srgbClr val="0000CC"/>
                </a:solidFill>
              </a:rPr>
              <a:t>主诉：</a:t>
            </a:r>
            <a:r>
              <a:rPr lang="zh-CN" altLang="en-US" sz="2000" dirty="0" smtClean="0"/>
              <a:t>间断胸闷</a:t>
            </a:r>
            <a:r>
              <a:rPr lang="en-US" altLang="zh-CN" sz="2000" dirty="0" smtClean="0"/>
              <a:t>2</a:t>
            </a:r>
            <a:r>
              <a:rPr lang="zh-CN" altLang="en-US" sz="2000" dirty="0" smtClean="0"/>
              <a:t>年，突发胸痛</a:t>
            </a:r>
            <a:r>
              <a:rPr lang="en-US" altLang="zh-CN" sz="2000" dirty="0" smtClean="0"/>
              <a:t>6+</a:t>
            </a:r>
            <a:r>
              <a:rPr lang="zh-CN" altLang="en-US" sz="2000" dirty="0" smtClean="0"/>
              <a:t>小时。</a:t>
            </a:r>
            <a:endParaRPr lang="en-US" altLang="zh-CN" sz="2000" dirty="0" smtClean="0"/>
          </a:p>
          <a:p>
            <a:pPr>
              <a:lnSpc>
                <a:spcPct val="150000"/>
              </a:lnSpc>
              <a:buNone/>
            </a:pPr>
            <a:r>
              <a:rPr lang="zh-CN" altLang="en-US" sz="2000" dirty="0" smtClean="0"/>
              <a:t>    </a:t>
            </a:r>
            <a:r>
              <a:rPr lang="zh-CN" altLang="en-US" sz="2000" dirty="0" smtClean="0">
                <a:solidFill>
                  <a:srgbClr val="0000CC"/>
                </a:solidFill>
              </a:rPr>
              <a:t>主要病史：</a:t>
            </a:r>
            <a:r>
              <a:rPr lang="en-US" altLang="zh-CN" sz="2000" dirty="0" smtClean="0"/>
              <a:t>2</a:t>
            </a:r>
            <a:r>
              <a:rPr lang="zh-CN" altLang="en-US" sz="2000" dirty="0" smtClean="0"/>
              <a:t>年前无明显诱因出现胸闷，无胸痛，不向</a:t>
            </a:r>
            <a:endParaRPr lang="en-US" altLang="zh-CN" sz="2000" dirty="0" smtClean="0"/>
          </a:p>
          <a:p>
            <a:pPr>
              <a:lnSpc>
                <a:spcPct val="150000"/>
              </a:lnSpc>
              <a:buNone/>
            </a:pPr>
            <a:r>
              <a:rPr lang="zh-CN" altLang="en-US" sz="2000" dirty="0" smtClean="0"/>
              <a:t>肩背部放射，无濒死感及出汗，呈阵发性，每次持续时间</a:t>
            </a:r>
            <a:endParaRPr lang="en-US" altLang="zh-CN" sz="2000" dirty="0" smtClean="0"/>
          </a:p>
          <a:p>
            <a:pPr>
              <a:lnSpc>
                <a:spcPct val="150000"/>
              </a:lnSpc>
              <a:buNone/>
            </a:pPr>
            <a:r>
              <a:rPr lang="zh-CN" altLang="en-US" sz="2000" dirty="0" smtClean="0"/>
              <a:t>约分钟，休息后自行缓解，数月发作</a:t>
            </a:r>
            <a:r>
              <a:rPr lang="en-US" altLang="zh-CN" sz="2000" dirty="0" smtClean="0"/>
              <a:t>1</a:t>
            </a:r>
            <a:r>
              <a:rPr lang="zh-CN" altLang="en-US" sz="2000" dirty="0" smtClean="0"/>
              <a:t>次，未予重视。</a:t>
            </a:r>
            <a:r>
              <a:rPr lang="en-US" altLang="zh-CN" sz="2000" dirty="0" smtClean="0"/>
              <a:t>6</a:t>
            </a:r>
            <a:r>
              <a:rPr lang="zh-CN" altLang="en-US" sz="2000" dirty="0" smtClean="0"/>
              <a:t>小</a:t>
            </a:r>
            <a:endParaRPr lang="en-US" altLang="zh-CN" sz="2000" dirty="0" smtClean="0"/>
          </a:p>
          <a:p>
            <a:pPr>
              <a:lnSpc>
                <a:spcPct val="150000"/>
              </a:lnSpc>
              <a:buNone/>
            </a:pPr>
            <a:r>
              <a:rPr lang="zh-CN" altLang="en-US" sz="2000" dirty="0" smtClean="0"/>
              <a:t>时前无诱因突发胸痛，伴面色苍白、大汗，呈持续性，向</a:t>
            </a:r>
            <a:endParaRPr lang="en-US" altLang="zh-CN" sz="2000" dirty="0" smtClean="0"/>
          </a:p>
          <a:p>
            <a:pPr>
              <a:lnSpc>
                <a:spcPct val="150000"/>
              </a:lnSpc>
              <a:buNone/>
            </a:pPr>
            <a:r>
              <a:rPr lang="zh-CN" altLang="en-US" sz="2000" dirty="0" smtClean="0"/>
              <a:t>后背部放射，自行含服硝酸甘油</a:t>
            </a:r>
            <a:r>
              <a:rPr lang="en-US" altLang="zh-CN" sz="2000" dirty="0" smtClean="0"/>
              <a:t>2</a:t>
            </a:r>
            <a:r>
              <a:rPr lang="zh-CN" altLang="en-US" sz="2000" dirty="0" smtClean="0"/>
              <a:t>片后无效。</a:t>
            </a:r>
            <a:endParaRPr lang="en-US" altLang="zh-CN" sz="2000" dirty="0" smtClean="0"/>
          </a:p>
          <a:p>
            <a:pPr>
              <a:buNone/>
            </a:pPr>
            <a:r>
              <a:rPr lang="zh-CN" altLang="en-US" sz="2000" dirty="0" smtClean="0"/>
              <a:t/>
            </a:r>
            <a:br>
              <a:rPr lang="zh-CN" altLang="en-US" sz="2000" dirty="0" smtClean="0"/>
            </a:br>
            <a:endParaRPr lang="zh-CN" altLang="en-US" sz="2000" dirty="0"/>
          </a:p>
        </p:txBody>
      </p:sp>
      <p:sp>
        <p:nvSpPr>
          <p:cNvPr id="6" name="矩形 5"/>
          <p:cNvSpPr/>
          <p:nvPr/>
        </p:nvSpPr>
        <p:spPr>
          <a:xfrm>
            <a:off x="845824" y="1214422"/>
            <a:ext cx="1440160" cy="523220"/>
          </a:xfrm>
          <a:prstGeom prst="rect">
            <a:avLst/>
          </a:prstGeom>
        </p:spPr>
        <p:txBody>
          <a:bodyPr wrap="square">
            <a:spAutoFit/>
          </a:bodyPr>
          <a:lstStyle/>
          <a:p>
            <a:pPr>
              <a:buNone/>
            </a:pPr>
            <a:r>
              <a:rPr lang="zh-CN" altLang="en-US" sz="2800" b="1" dirty="0" smtClean="0">
                <a:latin typeface="黑体" pitchFamily="49" charset="-122"/>
                <a:ea typeface="黑体" pitchFamily="49" charset="-122"/>
              </a:rPr>
              <a:t>病例</a:t>
            </a:r>
            <a:r>
              <a:rPr lang="zh-CN" altLang="en-US" sz="2800" b="1" dirty="0" smtClean="0">
                <a:latin typeface="+mn-ea"/>
              </a:rPr>
              <a:t> </a:t>
            </a:r>
            <a:r>
              <a:rPr lang="en-US" altLang="zh-CN" sz="2800" b="1" dirty="0" smtClean="0">
                <a:latin typeface="+mn-ea"/>
              </a:rPr>
              <a:t>2</a:t>
            </a:r>
            <a:endParaRPr lang="en-US" altLang="zh-CN" sz="2800" dirty="0" smtClean="0">
              <a:latin typeface="+mn-ea"/>
            </a:endParaRPr>
          </a:p>
        </p:txBody>
      </p:sp>
      <p:sp>
        <p:nvSpPr>
          <p:cNvPr id="7"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1556792"/>
            <a:ext cx="7848872" cy="3323987"/>
          </a:xfrm>
          <a:prstGeom prst="rect">
            <a:avLst/>
          </a:prstGeom>
          <a:ln>
            <a:solidFill>
              <a:schemeClr val="accent5">
                <a:lumMod val="50000"/>
              </a:schemeClr>
            </a:solidFill>
          </a:ln>
        </p:spPr>
        <p:txBody>
          <a:bodyPr wrap="square">
            <a:spAutoFit/>
          </a:bodyPr>
          <a:lstStyle/>
          <a:p>
            <a:pPr>
              <a:lnSpc>
                <a:spcPct val="150000"/>
              </a:lnSpc>
              <a:buNone/>
            </a:pPr>
            <a:r>
              <a:rPr lang="zh-CN" altLang="en-US" sz="2000" dirty="0" smtClean="0">
                <a:latin typeface="黑体" pitchFamily="49" charset="-122"/>
                <a:ea typeface="黑体" pitchFamily="49" charset="-122"/>
              </a:rPr>
              <a:t>    </a:t>
            </a:r>
            <a:endParaRPr lang="en-US" altLang="zh-CN" sz="2000" dirty="0" smtClean="0">
              <a:latin typeface="黑体" pitchFamily="49" charset="-122"/>
              <a:ea typeface="黑体" pitchFamily="49" charset="-122"/>
            </a:endParaRPr>
          </a:p>
          <a:p>
            <a:pPr>
              <a:lnSpc>
                <a:spcPct val="150000"/>
              </a:lnSpc>
              <a:buNone/>
            </a:pPr>
            <a:r>
              <a:rPr lang="en-US" altLang="zh-CN" sz="2000" dirty="0" smtClean="0">
                <a:latin typeface="黑体" pitchFamily="49" charset="-122"/>
                <a:ea typeface="黑体" pitchFamily="49" charset="-122"/>
              </a:rPr>
              <a:t>    </a:t>
            </a:r>
            <a:r>
              <a:rPr lang="zh-CN" altLang="en-US" sz="2000" dirty="0" smtClean="0">
                <a:solidFill>
                  <a:srgbClr val="0000CC"/>
                </a:solidFill>
                <a:latin typeface="黑体" pitchFamily="49" charset="-122"/>
                <a:ea typeface="黑体" pitchFamily="49" charset="-122"/>
              </a:rPr>
              <a:t>既往史：</a:t>
            </a:r>
            <a:r>
              <a:rPr lang="zh-CN" altLang="en-US" sz="2000" dirty="0" smtClean="0">
                <a:latin typeface="黑体" pitchFamily="49" charset="-122"/>
                <a:ea typeface="黑体" pitchFamily="49" charset="-122"/>
              </a:rPr>
              <a:t>高血压病</a:t>
            </a:r>
            <a:r>
              <a:rPr lang="en-US" altLang="zh-CN" sz="2000" dirty="0" smtClean="0">
                <a:latin typeface="黑体" pitchFamily="49" charset="-122"/>
                <a:ea typeface="黑体" pitchFamily="49" charset="-122"/>
              </a:rPr>
              <a:t>3</a:t>
            </a:r>
            <a:r>
              <a:rPr lang="zh-CN" altLang="en-US" sz="2000" dirty="0" smtClean="0">
                <a:latin typeface="黑体" pitchFamily="49" charset="-122"/>
                <a:ea typeface="黑体" pitchFamily="49" charset="-122"/>
              </a:rPr>
              <a:t>级病史</a:t>
            </a:r>
            <a:r>
              <a:rPr lang="en-US" altLang="zh-CN" sz="2000" dirty="0" smtClean="0">
                <a:latin typeface="黑体" pitchFamily="49" charset="-122"/>
                <a:ea typeface="黑体" pitchFamily="49" charset="-122"/>
              </a:rPr>
              <a:t>5</a:t>
            </a:r>
            <a:r>
              <a:rPr lang="zh-CN" altLang="en-US" sz="2000" dirty="0" smtClean="0">
                <a:latin typeface="黑体" pitchFamily="49" charset="-122"/>
                <a:ea typeface="黑体" pitchFamily="49" charset="-122"/>
              </a:rPr>
              <a:t>年</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，未规律服药及监测血压。</a:t>
            </a:r>
          </a:p>
          <a:p>
            <a:pPr>
              <a:lnSpc>
                <a:spcPct val="150000"/>
              </a:lnSpc>
              <a:buNone/>
            </a:pPr>
            <a:r>
              <a:rPr lang="zh-CN" altLang="en-US" sz="2000" dirty="0" smtClean="0">
                <a:latin typeface="黑体" pitchFamily="49" charset="-122"/>
                <a:ea typeface="黑体" pitchFamily="49" charset="-122"/>
              </a:rPr>
              <a:t>    </a:t>
            </a:r>
            <a:r>
              <a:rPr lang="zh-CN" altLang="en-US" sz="2000" dirty="0" smtClean="0">
                <a:solidFill>
                  <a:srgbClr val="0000CC"/>
                </a:solidFill>
                <a:latin typeface="黑体" pitchFamily="49" charset="-122"/>
                <a:ea typeface="黑体" pitchFamily="49" charset="-122"/>
              </a:rPr>
              <a:t>查体：</a:t>
            </a:r>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T</a:t>
            </a:r>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38.2 ℃ </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P</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152 </a:t>
            </a:r>
            <a:r>
              <a:rPr lang="zh-CN" altLang="en-US" sz="2000" dirty="0" smtClean="0">
                <a:latin typeface="黑体" pitchFamily="49" charset="-122"/>
                <a:ea typeface="黑体" pitchFamily="49" charset="-122"/>
              </a:rPr>
              <a:t>次</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分，</a:t>
            </a:r>
            <a:r>
              <a:rPr lang="en-US" altLang="zh-CN" sz="2000" dirty="0" smtClean="0">
                <a:latin typeface="黑体" pitchFamily="49" charset="-122"/>
                <a:ea typeface="黑体" pitchFamily="49" charset="-122"/>
              </a:rPr>
              <a:t>R</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32 </a:t>
            </a:r>
            <a:r>
              <a:rPr lang="zh-CN" altLang="en-US" sz="2000" dirty="0" smtClean="0">
                <a:latin typeface="黑体" pitchFamily="49" charset="-122"/>
                <a:ea typeface="黑体" pitchFamily="49" charset="-122"/>
              </a:rPr>
              <a:t>次</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分，</a:t>
            </a:r>
            <a:r>
              <a:rPr lang="en-US" altLang="zh-CN" sz="2000" dirty="0" smtClean="0">
                <a:latin typeface="黑体" pitchFamily="49" charset="-122"/>
                <a:ea typeface="黑体" pitchFamily="49" charset="-122"/>
              </a:rPr>
              <a:t>BP</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196/98 mmHg</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SpO</a:t>
            </a:r>
            <a:r>
              <a:rPr lang="en-US" altLang="zh-CN" sz="2000" baseline="-25000" dirty="0" smtClean="0">
                <a:latin typeface="黑体" pitchFamily="49" charset="-122"/>
                <a:ea typeface="黑体" pitchFamily="49" charset="-122"/>
              </a:rPr>
              <a:t>2</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96%</a:t>
            </a:r>
            <a:r>
              <a:rPr lang="zh-CN" altLang="en-US" sz="2000" dirty="0" smtClean="0">
                <a:latin typeface="黑体" pitchFamily="49" charset="-122"/>
                <a:ea typeface="黑体" pitchFamily="49" charset="-122"/>
              </a:rPr>
              <a:t>。患者烦躁不安，大汗，双肺呼吸音清，未闻及明显干湿啰音，心前区无隆起及凹陷，心尖搏动范围正常，心律齐，未闻及明显病理性杂音。腹软，双下肢不肿。</a:t>
            </a:r>
            <a:endParaRPr lang="en-US" altLang="zh-CN" sz="2000" dirty="0" smtClean="0">
              <a:latin typeface="黑体" pitchFamily="49" charset="-122"/>
              <a:ea typeface="黑体" pitchFamily="49" charset="-122"/>
            </a:endParaRPr>
          </a:p>
          <a:p>
            <a:pPr>
              <a:lnSpc>
                <a:spcPct val="150000"/>
              </a:lnSpc>
              <a:buNone/>
            </a:pPr>
            <a:endParaRPr lang="zh-CN" altLang="en-US" sz="2000" dirty="0" smtClean="0">
              <a:latin typeface="黑体" pitchFamily="49" charset="-122"/>
              <a:ea typeface="黑体" pitchFamily="49" charset="-122"/>
            </a:endParaRPr>
          </a:p>
        </p:txBody>
      </p:sp>
      <p:sp>
        <p:nvSpPr>
          <p:cNvPr id="7"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ph idx="1"/>
          </p:nvPr>
        </p:nvSpPr>
        <p:spPr>
          <a:xfrm>
            <a:off x="500034" y="2428868"/>
            <a:ext cx="7143800" cy="3429024"/>
          </a:xfrm>
          <a:ln>
            <a:solidFill>
              <a:schemeClr val="accent5">
                <a:lumMod val="50000"/>
              </a:schemeClr>
            </a:solidFill>
          </a:ln>
        </p:spPr>
        <p:txBody>
          <a:bodyPr/>
          <a:lstStyle/>
          <a:p>
            <a:pPr>
              <a:lnSpc>
                <a:spcPct val="150000"/>
              </a:lnSpc>
              <a:buNone/>
            </a:pPr>
            <a:r>
              <a:rPr lang="en-US" altLang="zh-CN" sz="2000" dirty="0" smtClean="0"/>
              <a:t>1</a:t>
            </a:r>
            <a:r>
              <a:rPr lang="zh-CN" altLang="en-US" sz="2000" dirty="0" smtClean="0"/>
              <a:t>、发现危险信号：</a:t>
            </a:r>
            <a:endParaRPr lang="en-US" altLang="zh-CN" sz="2000" dirty="0" smtClean="0"/>
          </a:p>
          <a:p>
            <a:pPr>
              <a:lnSpc>
                <a:spcPct val="150000"/>
              </a:lnSpc>
              <a:buNone/>
            </a:pPr>
            <a:r>
              <a:rPr lang="en-US" altLang="zh-CN" sz="2000" dirty="0" smtClean="0"/>
              <a:t>     </a:t>
            </a:r>
            <a:r>
              <a:rPr lang="zh-CN" altLang="en-US" sz="2000" dirty="0" smtClean="0"/>
              <a:t>① 接诊时胸痛正在发作；</a:t>
            </a:r>
            <a:endParaRPr lang="en-US" altLang="zh-CN" sz="2000" dirty="0" smtClean="0"/>
          </a:p>
          <a:p>
            <a:pPr>
              <a:lnSpc>
                <a:spcPct val="150000"/>
              </a:lnSpc>
              <a:buNone/>
            </a:pPr>
            <a:r>
              <a:rPr lang="en-US" altLang="zh-CN" sz="2000" dirty="0" smtClean="0"/>
              <a:t>     </a:t>
            </a:r>
            <a:r>
              <a:rPr lang="zh-CN" altLang="en-US" sz="2000" dirty="0" smtClean="0"/>
              <a:t>② 中等程度以上的胸痛；</a:t>
            </a:r>
            <a:endParaRPr lang="en-US" altLang="zh-CN" sz="2000" dirty="0" smtClean="0"/>
          </a:p>
          <a:p>
            <a:pPr>
              <a:lnSpc>
                <a:spcPct val="150000"/>
              </a:lnSpc>
              <a:buNone/>
            </a:pPr>
            <a:r>
              <a:rPr lang="en-US" altLang="zh-CN" sz="2000" dirty="0" smtClean="0"/>
              <a:t>     </a:t>
            </a:r>
            <a:r>
              <a:rPr lang="zh-CN" altLang="en-US" sz="2000" dirty="0" smtClean="0"/>
              <a:t>③ 持续疼痛（</a:t>
            </a:r>
            <a:r>
              <a:rPr lang="en-US" altLang="zh-CN" sz="2000" dirty="0" smtClean="0"/>
              <a:t>6h</a:t>
            </a:r>
            <a:r>
              <a:rPr lang="zh-CN" altLang="en-US" sz="2000" dirty="0" smtClean="0"/>
              <a:t>以上）；</a:t>
            </a:r>
            <a:endParaRPr lang="en-US" altLang="zh-CN" sz="2000" dirty="0" smtClean="0"/>
          </a:p>
          <a:p>
            <a:pPr>
              <a:lnSpc>
                <a:spcPct val="150000"/>
              </a:lnSpc>
              <a:buNone/>
            </a:pPr>
            <a:r>
              <a:rPr lang="en-US" altLang="zh-CN" sz="2000" dirty="0" smtClean="0"/>
              <a:t>     </a:t>
            </a:r>
            <a:r>
              <a:rPr lang="zh-CN" altLang="en-US" sz="2000" dirty="0" smtClean="0"/>
              <a:t>④ 胸痛时伴有面色苍白、大汗，呈持续性，向后背部</a:t>
            </a:r>
            <a:endParaRPr lang="en-US" altLang="zh-CN" sz="2000" dirty="0" smtClean="0"/>
          </a:p>
          <a:p>
            <a:pPr>
              <a:lnSpc>
                <a:spcPct val="150000"/>
              </a:lnSpc>
              <a:buNone/>
            </a:pPr>
            <a:r>
              <a:rPr lang="en-US" altLang="zh-CN" sz="2000" dirty="0" smtClean="0"/>
              <a:t>        </a:t>
            </a:r>
            <a:r>
              <a:rPr lang="zh-CN" altLang="en-US" sz="2000" dirty="0" smtClean="0"/>
              <a:t>放射，自行含服硝酸甘油</a:t>
            </a:r>
            <a:r>
              <a:rPr lang="en-US" altLang="zh-CN" sz="2000" dirty="0" smtClean="0"/>
              <a:t>2</a:t>
            </a:r>
            <a:r>
              <a:rPr lang="zh-CN" altLang="en-US" sz="2000" dirty="0" smtClean="0"/>
              <a:t>片后无效。</a:t>
            </a:r>
            <a:r>
              <a:rPr lang="en-US" altLang="zh-CN" sz="2000" dirty="0" smtClean="0"/>
              <a:t>  </a:t>
            </a:r>
          </a:p>
          <a:p>
            <a:pPr>
              <a:buNone/>
            </a:pPr>
            <a:endParaRPr lang="zh-CN" altLang="en-US" sz="2800" dirty="0"/>
          </a:p>
        </p:txBody>
      </p:sp>
      <p:sp>
        <p:nvSpPr>
          <p:cNvPr id="7"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8" name="直接连接符 7"/>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9" name="直接连接符 8"/>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pic>
        <p:nvPicPr>
          <p:cNvPr id="11" name="Picture 8" descr="C:\Users\lenovo\Desktop\QQ图片20161108190838.jpg"/>
          <p:cNvPicPr>
            <a:picLocks noChangeAspect="1" noChangeArrowheads="1"/>
          </p:cNvPicPr>
          <p:nvPr/>
        </p:nvPicPr>
        <p:blipFill>
          <a:blip r:embed="rId2" cstate="print"/>
          <a:srcRect/>
          <a:stretch>
            <a:fillRect/>
          </a:stretch>
        </p:blipFill>
        <p:spPr bwMode="auto">
          <a:xfrm>
            <a:off x="4286248" y="1214422"/>
            <a:ext cx="4286250" cy="3162300"/>
          </a:xfrm>
          <a:prstGeom prst="rect">
            <a:avLst/>
          </a:prstGeom>
          <a:ln>
            <a:noFill/>
          </a:ln>
          <a:effectLst>
            <a:outerShdw blurRad="190500" algn="tl" rotWithShape="0">
              <a:srgbClr val="000000">
                <a:alpha val="70000"/>
              </a:srgbClr>
            </a:outerShdw>
          </a:effectLst>
        </p:spPr>
      </p:pic>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5576" y="1196752"/>
            <a:ext cx="6246440" cy="559769"/>
          </a:xfrm>
          <a:prstGeom prst="rect">
            <a:avLst/>
          </a:prstGeom>
        </p:spPr>
        <p:txBody>
          <a:bodyPr wrap="square">
            <a:spAutoFit/>
          </a:bodyPr>
          <a:lstStyle/>
          <a:p>
            <a:pPr>
              <a:lnSpc>
                <a:spcPct val="150000"/>
              </a:lnSpc>
              <a:buNone/>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、心电图检查（</a:t>
            </a:r>
            <a:r>
              <a:rPr lang="en-US" altLang="zh-CN" sz="2400" dirty="0" smtClean="0">
                <a:latin typeface="黑体" pitchFamily="49" charset="-122"/>
                <a:ea typeface="黑体" pitchFamily="49" charset="-122"/>
              </a:rPr>
              <a:t>ECG</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       </a:t>
            </a:r>
            <a:endParaRPr lang="zh-CN" altLang="en-US" sz="2400" dirty="0" smtClean="0">
              <a:latin typeface="黑体" pitchFamily="49" charset="-122"/>
              <a:ea typeface="黑体" pitchFamily="49" charset="-122"/>
            </a:endParaRPr>
          </a:p>
        </p:txBody>
      </p:sp>
      <p:grpSp>
        <p:nvGrpSpPr>
          <p:cNvPr id="9" name="组合 8"/>
          <p:cNvGrpSpPr/>
          <p:nvPr/>
        </p:nvGrpSpPr>
        <p:grpSpPr>
          <a:xfrm>
            <a:off x="928662" y="2071678"/>
            <a:ext cx="6598516" cy="4286280"/>
            <a:chOff x="1627782" y="1928606"/>
            <a:chExt cx="5896546" cy="4426814"/>
          </a:xfrm>
        </p:grpSpPr>
        <p:pic>
          <p:nvPicPr>
            <p:cNvPr id="1026" name="Picture 2" descr="C:\Users\Administrator\Desktop\急性胸痛PPT\435833729193848765.jpg"/>
            <p:cNvPicPr>
              <a:picLocks noChangeAspect="1" noChangeArrowheads="1"/>
            </p:cNvPicPr>
            <p:nvPr/>
          </p:nvPicPr>
          <p:blipFill>
            <a:blip r:embed="rId2" cstate="print"/>
            <a:srcRect l="2515" t="260" b="2158"/>
            <a:stretch>
              <a:fillRect/>
            </a:stretch>
          </p:blipFill>
          <p:spPr bwMode="auto">
            <a:xfrm>
              <a:off x="1627782" y="1928606"/>
              <a:ext cx="5896546" cy="4426814"/>
            </a:xfrm>
            <a:prstGeom prst="rect">
              <a:avLst/>
            </a:prstGeom>
            <a:ln>
              <a:noFill/>
            </a:ln>
            <a:effectLst>
              <a:outerShdw blurRad="190500" algn="tl" rotWithShape="0">
                <a:srgbClr val="000000">
                  <a:alpha val="70000"/>
                </a:srgbClr>
              </a:outerShdw>
            </a:effectLst>
          </p:spPr>
        </p:pic>
        <p:sp>
          <p:nvSpPr>
            <p:cNvPr id="8" name="矩形 7"/>
            <p:cNvSpPr/>
            <p:nvPr/>
          </p:nvSpPr>
          <p:spPr>
            <a:xfrm>
              <a:off x="2123728" y="2204864"/>
              <a:ext cx="864096"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1" name="直接连接符 10"/>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2" name="直接连接符 11"/>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a:spLocks noGrp="1"/>
          </p:cNvSpPr>
          <p:nvPr>
            <p:ph idx="1"/>
          </p:nvPr>
        </p:nvSpPr>
        <p:spPr>
          <a:xfrm>
            <a:off x="611560" y="1124744"/>
            <a:ext cx="8229600" cy="792088"/>
          </a:xfrm>
        </p:spPr>
        <p:txBody>
          <a:bodyPr/>
          <a:lstStyle/>
          <a:p>
            <a:pPr>
              <a:lnSpc>
                <a:spcPct val="150000"/>
              </a:lnSpc>
              <a:buNone/>
            </a:pPr>
            <a:r>
              <a:rPr lang="en-US" altLang="zh-CN" sz="2400" dirty="0" smtClean="0"/>
              <a:t>3</a:t>
            </a:r>
            <a:r>
              <a:rPr lang="zh-CN" altLang="en-US" sz="2400" dirty="0" smtClean="0"/>
              <a:t>、心肌标志物检测（入院</a:t>
            </a:r>
            <a:r>
              <a:rPr lang="en-US" altLang="zh-CN" sz="2400" dirty="0" smtClean="0"/>
              <a:t>6h</a:t>
            </a:r>
            <a:r>
              <a:rPr lang="zh-CN" altLang="en-US" sz="2400" dirty="0" smtClean="0"/>
              <a:t>）</a:t>
            </a:r>
          </a:p>
          <a:p>
            <a:pPr>
              <a:lnSpc>
                <a:spcPct val="150000"/>
              </a:lnSpc>
              <a:buNone/>
            </a:pPr>
            <a:r>
              <a:rPr lang="zh-CN" altLang="en-US" sz="2400" dirty="0" smtClean="0"/>
              <a:t>      </a:t>
            </a:r>
          </a:p>
          <a:p>
            <a:pPr>
              <a:buNone/>
            </a:pPr>
            <a:endParaRPr lang="zh-CN" altLang="en-US" dirty="0"/>
          </a:p>
        </p:txBody>
      </p:sp>
      <p:sp>
        <p:nvSpPr>
          <p:cNvPr id="8" name="矩形 7"/>
          <p:cNvSpPr/>
          <p:nvPr/>
        </p:nvSpPr>
        <p:spPr>
          <a:xfrm>
            <a:off x="1000100" y="5357826"/>
            <a:ext cx="4647426" cy="461665"/>
          </a:xfrm>
          <a:prstGeom prst="rect">
            <a:avLst/>
          </a:prstGeom>
        </p:spPr>
        <p:txBody>
          <a:bodyPr wrap="none">
            <a:spAutoFit/>
          </a:bodyPr>
          <a:lstStyle/>
          <a:p>
            <a:r>
              <a:rPr lang="zh-CN" altLang="en-US" sz="2400" dirty="0" smtClean="0">
                <a:solidFill>
                  <a:srgbClr val="C00000"/>
                </a:solidFill>
                <a:latin typeface="黑体" pitchFamily="49" charset="-122"/>
                <a:ea typeface="黑体" pitchFamily="49" charset="-122"/>
              </a:rPr>
              <a:t>可排外：急性冠脉综合征（</a:t>
            </a:r>
            <a:r>
              <a:rPr lang="en-US" altLang="zh-CN" sz="2400" dirty="0" smtClean="0">
                <a:solidFill>
                  <a:srgbClr val="C00000"/>
                </a:solidFill>
                <a:latin typeface="黑体" pitchFamily="49" charset="-122"/>
                <a:ea typeface="黑体" pitchFamily="49" charset="-122"/>
              </a:rPr>
              <a:t>ACS</a:t>
            </a:r>
            <a:r>
              <a:rPr lang="zh-CN" altLang="en-US" sz="2400" dirty="0" smtClean="0">
                <a:solidFill>
                  <a:srgbClr val="C00000"/>
                </a:solidFill>
                <a:latin typeface="黑体" pitchFamily="49" charset="-122"/>
                <a:ea typeface="黑体" pitchFamily="49" charset="-122"/>
              </a:rPr>
              <a:t>）</a:t>
            </a:r>
            <a:endParaRPr lang="zh-CN" altLang="en-US" sz="2400" dirty="0">
              <a:solidFill>
                <a:srgbClr val="C00000"/>
              </a:solidFill>
              <a:latin typeface="黑体" pitchFamily="49" charset="-122"/>
              <a:ea typeface="黑体" pitchFamily="49" charset="-122"/>
            </a:endParaRPr>
          </a:p>
        </p:txBody>
      </p:sp>
      <p:pic>
        <p:nvPicPr>
          <p:cNvPr id="1026" name="Picture 2" descr="C:\Users\Administrator\Desktop\急性胸痛PPT\314018182536471455.jpg"/>
          <p:cNvPicPr>
            <a:picLocks noChangeAspect="1" noChangeArrowheads="1"/>
          </p:cNvPicPr>
          <p:nvPr/>
        </p:nvPicPr>
        <p:blipFill>
          <a:blip r:embed="rId2" cstate="print"/>
          <a:srcRect/>
          <a:stretch>
            <a:fillRect/>
          </a:stretch>
        </p:blipFill>
        <p:spPr bwMode="auto">
          <a:xfrm>
            <a:off x="4788024" y="1916832"/>
            <a:ext cx="3617146" cy="3240360"/>
          </a:xfrm>
          <a:prstGeom prst="rect">
            <a:avLst/>
          </a:prstGeom>
          <a:ln>
            <a:noFill/>
          </a:ln>
          <a:effectLst>
            <a:outerShdw blurRad="190500" algn="tl" rotWithShape="0">
              <a:srgbClr val="000000">
                <a:alpha val="70000"/>
              </a:srgbClr>
            </a:outerShdw>
          </a:effectLst>
        </p:spPr>
      </p:pic>
      <p:pic>
        <p:nvPicPr>
          <p:cNvPr id="1027" name="Picture 3" descr="C:\Users\Administrator\Desktop\急性胸痛PPT\373845637751021250.jpg"/>
          <p:cNvPicPr>
            <a:picLocks noChangeAspect="1" noChangeArrowheads="1"/>
          </p:cNvPicPr>
          <p:nvPr/>
        </p:nvPicPr>
        <p:blipFill>
          <a:blip r:embed="rId3" cstate="print"/>
          <a:srcRect/>
          <a:stretch>
            <a:fillRect/>
          </a:stretch>
        </p:blipFill>
        <p:spPr bwMode="auto">
          <a:xfrm>
            <a:off x="971600" y="1916832"/>
            <a:ext cx="3541789" cy="3240360"/>
          </a:xfrm>
          <a:prstGeom prst="rect">
            <a:avLst/>
          </a:prstGeom>
          <a:ln>
            <a:noFill/>
          </a:ln>
          <a:effectLst>
            <a:outerShdw blurRad="190500" algn="tl" rotWithShape="0">
              <a:srgbClr val="000000">
                <a:alpha val="70000"/>
              </a:srgbClr>
            </a:outerShdw>
          </a:effectLst>
        </p:spPr>
      </p:pic>
      <p:sp>
        <p:nvSpPr>
          <p:cNvPr id="11" name="矩形 10"/>
          <p:cNvSpPr/>
          <p:nvPr/>
        </p:nvSpPr>
        <p:spPr>
          <a:xfrm>
            <a:off x="4860032" y="3933056"/>
            <a:ext cx="1008112"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71600" y="2276872"/>
            <a:ext cx="792088"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箭头连接符 12"/>
          <p:cNvCxnSpPr/>
          <p:nvPr/>
        </p:nvCxnSpPr>
        <p:spPr>
          <a:xfrm flipV="1">
            <a:off x="2267744" y="2492896"/>
            <a:ext cx="288032" cy="28803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6228184" y="4149080"/>
            <a:ext cx="288032" cy="28803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6" name="直接连接符 15"/>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7" name="直接连接符 16"/>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754436" y="1626520"/>
            <a:ext cx="7603778" cy="3231240"/>
          </a:xfrm>
          <a:ln>
            <a:solidFill>
              <a:schemeClr val="accent5">
                <a:lumMod val="50000"/>
              </a:schemeClr>
            </a:solidFill>
          </a:ln>
        </p:spPr>
        <p:txBody>
          <a:bodyPr/>
          <a:lstStyle/>
          <a:p>
            <a:pPr>
              <a:lnSpc>
                <a:spcPct val="150000"/>
              </a:lnSpc>
              <a:buNone/>
            </a:pPr>
            <a:r>
              <a:rPr lang="en-US" altLang="zh-CN" sz="2000" dirty="0" smtClean="0"/>
              <a:t>4</a:t>
            </a:r>
            <a:r>
              <a:rPr lang="zh-CN" altLang="en-US" sz="2000" dirty="0" smtClean="0"/>
              <a:t>、再评估危险信号：</a:t>
            </a:r>
            <a:endParaRPr lang="en-US" altLang="zh-CN" sz="2000" dirty="0" smtClean="0"/>
          </a:p>
          <a:p>
            <a:pPr>
              <a:lnSpc>
                <a:spcPct val="150000"/>
              </a:lnSpc>
              <a:buNone/>
            </a:pPr>
            <a:r>
              <a:rPr lang="zh-CN" altLang="en-US" sz="2000" dirty="0" smtClean="0"/>
              <a:t>      突然起病；剧烈疼痛；撕裂样、尖锐性质的疼痛；胸痛伴有背痛和腹痛；有明确高血压病</a:t>
            </a:r>
            <a:r>
              <a:rPr lang="en-US" altLang="zh-CN" sz="2000" dirty="0" smtClean="0"/>
              <a:t>3</a:t>
            </a:r>
            <a:r>
              <a:rPr lang="zh-CN" altLang="en-US" sz="2000" dirty="0" smtClean="0"/>
              <a:t>级且为正规服药并未监测的病史。</a:t>
            </a:r>
            <a:endParaRPr lang="en-US" altLang="zh-CN" sz="2000" dirty="0" smtClean="0"/>
          </a:p>
          <a:p>
            <a:pPr>
              <a:lnSpc>
                <a:spcPct val="150000"/>
              </a:lnSpc>
              <a:buNone/>
            </a:pPr>
            <a:r>
              <a:rPr lang="zh-CN" altLang="en-US" sz="2000" dirty="0" smtClean="0"/>
              <a:t>    高度怀疑主动脉病变，考虑影像学检查：经胸腹及食道超声、</a:t>
            </a:r>
            <a:r>
              <a:rPr lang="zh-CN" altLang="en-US" sz="2000" dirty="0" smtClean="0">
                <a:solidFill>
                  <a:srgbClr val="FF0000"/>
                </a:solidFill>
              </a:rPr>
              <a:t>主动脉增强</a:t>
            </a:r>
            <a:r>
              <a:rPr lang="en-US" altLang="zh-CN" sz="2000" dirty="0" smtClean="0">
                <a:solidFill>
                  <a:srgbClr val="FF0000"/>
                </a:solidFill>
              </a:rPr>
              <a:t>CT</a:t>
            </a:r>
            <a:r>
              <a:rPr lang="zh-CN" altLang="en-US" sz="2000" dirty="0" smtClean="0">
                <a:solidFill>
                  <a:srgbClr val="FF0000"/>
                </a:solidFill>
              </a:rPr>
              <a:t>、</a:t>
            </a:r>
            <a:r>
              <a:rPr lang="zh-CN" altLang="en-US" sz="2000" dirty="0" smtClean="0"/>
              <a:t>主动脉</a:t>
            </a:r>
            <a:r>
              <a:rPr lang="en-US" altLang="zh-CN" sz="2000" dirty="0" smtClean="0"/>
              <a:t>MRI</a:t>
            </a:r>
            <a:endParaRPr lang="zh-CN" altLang="en-US" sz="2000" dirty="0" smtClean="0"/>
          </a:p>
          <a:p>
            <a:pPr>
              <a:lnSpc>
                <a:spcPct val="150000"/>
              </a:lnSpc>
            </a:pPr>
            <a:endParaRPr lang="en-US" altLang="zh-CN" sz="2000" dirty="0" smtClean="0"/>
          </a:p>
          <a:p>
            <a:pPr>
              <a:lnSpc>
                <a:spcPct val="150000"/>
              </a:lnSpc>
            </a:pPr>
            <a:endParaRPr lang="zh-CN" altLang="en-US" sz="2000" dirty="0"/>
          </a:p>
        </p:txBody>
      </p:sp>
      <p:sp>
        <p:nvSpPr>
          <p:cNvPr id="9"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0" name="直接连接符 9"/>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1" name="直接连接符 10"/>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86148"/>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43608" y="1340768"/>
            <a:ext cx="2339102" cy="461665"/>
          </a:xfrm>
          <a:prstGeom prst="rect">
            <a:avLst/>
          </a:prstGeom>
        </p:spPr>
        <p:txBody>
          <a:bodyPr wrap="none">
            <a:spAutoFit/>
          </a:bodyPr>
          <a:lstStyle/>
          <a:p>
            <a:r>
              <a:rPr lang="zh-CN" altLang="en-US" sz="2400" dirty="0" smtClean="0">
                <a:latin typeface="黑体" pitchFamily="49" charset="-122"/>
                <a:ea typeface="黑体" pitchFamily="49" charset="-122"/>
              </a:rPr>
              <a:t>主动脉增强</a:t>
            </a:r>
            <a:r>
              <a:rPr lang="en-US" altLang="zh-CN" sz="2400" dirty="0" smtClean="0">
                <a:latin typeface="黑体" pitchFamily="49" charset="-122"/>
                <a:ea typeface="黑体" pitchFamily="49" charset="-122"/>
              </a:rPr>
              <a:t>CT</a:t>
            </a:r>
            <a:r>
              <a:rPr lang="zh-CN" altLang="en-US" sz="2400" dirty="0" smtClean="0">
                <a:latin typeface="黑体" pitchFamily="49" charset="-122"/>
                <a:ea typeface="黑体" pitchFamily="49" charset="-122"/>
              </a:rPr>
              <a:t>：</a:t>
            </a:r>
            <a:endParaRPr lang="zh-CN" altLang="en-US" sz="2400" dirty="0">
              <a:latin typeface="黑体" pitchFamily="49" charset="-122"/>
              <a:ea typeface="黑体" pitchFamily="49" charset="-122"/>
            </a:endParaRPr>
          </a:p>
        </p:txBody>
      </p:sp>
      <p:sp>
        <p:nvSpPr>
          <p:cNvPr id="11" name="矩形 10"/>
          <p:cNvSpPr/>
          <p:nvPr/>
        </p:nvSpPr>
        <p:spPr>
          <a:xfrm>
            <a:off x="1691680" y="5445224"/>
            <a:ext cx="5724644" cy="461665"/>
          </a:xfrm>
          <a:prstGeom prst="rect">
            <a:avLst/>
          </a:prstGeom>
        </p:spPr>
        <p:txBody>
          <a:bodyPr wrap="none">
            <a:spAutoFit/>
          </a:bodyPr>
          <a:lstStyle/>
          <a:p>
            <a:r>
              <a:rPr lang="zh-CN" altLang="en-US" sz="2400" dirty="0" smtClean="0">
                <a:solidFill>
                  <a:srgbClr val="C00000"/>
                </a:solidFill>
                <a:latin typeface="黑体" pitchFamily="49" charset="-122"/>
                <a:ea typeface="黑体" pitchFamily="49" charset="-122"/>
              </a:rPr>
              <a:t>诊断明确：主动脉夹层（</a:t>
            </a:r>
            <a:r>
              <a:rPr lang="en-US" altLang="zh-CN" sz="2400" dirty="0" smtClean="0">
                <a:solidFill>
                  <a:srgbClr val="C00000"/>
                </a:solidFill>
                <a:latin typeface="黑体" pitchFamily="49" charset="-122"/>
                <a:ea typeface="黑体" pitchFamily="49" charset="-122"/>
              </a:rPr>
              <a:t>Stanford A</a:t>
            </a:r>
            <a:r>
              <a:rPr lang="zh-CN" altLang="en-US" sz="2400" dirty="0" smtClean="0">
                <a:solidFill>
                  <a:srgbClr val="C00000"/>
                </a:solidFill>
                <a:latin typeface="黑体" pitchFamily="49" charset="-122"/>
                <a:ea typeface="黑体" pitchFamily="49" charset="-122"/>
              </a:rPr>
              <a:t>型）</a:t>
            </a:r>
            <a:endParaRPr lang="zh-CN" altLang="en-US" sz="2400" dirty="0">
              <a:solidFill>
                <a:srgbClr val="C00000"/>
              </a:solidFill>
              <a:latin typeface="黑体" pitchFamily="49" charset="-122"/>
              <a:ea typeface="黑体" pitchFamily="49" charset="-122"/>
            </a:endParaRPr>
          </a:p>
        </p:txBody>
      </p:sp>
      <p:pic>
        <p:nvPicPr>
          <p:cNvPr id="4100" name="Picture 4" descr="C:\Users\Administrator\Desktop\急性胸痛PPT\QQ截图20161105210455.png"/>
          <p:cNvPicPr>
            <a:picLocks noChangeAspect="1" noChangeArrowheads="1"/>
          </p:cNvPicPr>
          <p:nvPr/>
        </p:nvPicPr>
        <p:blipFill>
          <a:blip r:embed="rId2" cstate="print"/>
          <a:srcRect/>
          <a:stretch>
            <a:fillRect/>
          </a:stretch>
        </p:blipFill>
        <p:spPr bwMode="auto">
          <a:xfrm>
            <a:off x="4716016" y="1988840"/>
            <a:ext cx="2502537" cy="3180234"/>
          </a:xfrm>
          <a:prstGeom prst="rect">
            <a:avLst/>
          </a:prstGeom>
          <a:ln>
            <a:noFill/>
          </a:ln>
          <a:effectLst>
            <a:outerShdw blurRad="190500" algn="tl" rotWithShape="0">
              <a:srgbClr val="000000">
                <a:alpha val="70000"/>
              </a:srgbClr>
            </a:outerShdw>
          </a:effectLst>
        </p:spPr>
      </p:pic>
      <p:pic>
        <p:nvPicPr>
          <p:cNvPr id="4101" name="Picture 5" descr="C:\Users\Administrator\Desktop\急性胸痛PPT\QQ截图20161105210442.png"/>
          <p:cNvPicPr>
            <a:picLocks noChangeAspect="1" noChangeArrowheads="1"/>
          </p:cNvPicPr>
          <p:nvPr/>
        </p:nvPicPr>
        <p:blipFill>
          <a:blip r:embed="rId3" cstate="print"/>
          <a:srcRect/>
          <a:stretch>
            <a:fillRect/>
          </a:stretch>
        </p:blipFill>
        <p:spPr bwMode="auto">
          <a:xfrm>
            <a:off x="1619672" y="1988840"/>
            <a:ext cx="2571890" cy="3096344"/>
          </a:xfrm>
          <a:prstGeom prst="rect">
            <a:avLst/>
          </a:prstGeom>
          <a:ln>
            <a:noFill/>
          </a:ln>
          <a:effectLst>
            <a:outerShdw blurRad="190500" algn="tl" rotWithShape="0">
              <a:srgbClr val="000000">
                <a:alpha val="70000"/>
              </a:srgbClr>
            </a:outerShdw>
          </a:effectLst>
        </p:spPr>
      </p:pic>
      <p:cxnSp>
        <p:nvCxnSpPr>
          <p:cNvPr id="16" name="直接箭头连接符 15"/>
          <p:cNvCxnSpPr/>
          <p:nvPr/>
        </p:nvCxnSpPr>
        <p:spPr>
          <a:xfrm>
            <a:off x="5508104" y="3212976"/>
            <a:ext cx="360040" cy="28803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2699792" y="3068960"/>
            <a:ext cx="288032" cy="21602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2411760" y="2492896"/>
            <a:ext cx="288032" cy="21602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病例讨论</a:t>
            </a:r>
            <a:endParaRPr lang="zh-CN" altLang="en-US" sz="3200" kern="0" dirty="0">
              <a:solidFill>
                <a:srgbClr val="0000CC"/>
              </a:solidFill>
              <a:latin typeface="黑体" pitchFamily="49" charset="-122"/>
              <a:ea typeface="黑体" pitchFamily="49" charset="-122"/>
              <a:cs typeface="+mj-cs"/>
            </a:endParaRPr>
          </a:p>
        </p:txBody>
      </p:sp>
      <p:cxnSp>
        <p:nvCxnSpPr>
          <p:cNvPr id="13" name="直接连接符 12"/>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4" name="直接连接符 13"/>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a:spLocks/>
          </p:cNvSpPr>
          <p:nvPr/>
        </p:nvSpPr>
        <p:spPr bwMode="auto">
          <a:xfrm>
            <a:off x="928662" y="265746"/>
            <a:ext cx="4714908"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200" kern="0" dirty="0" smtClean="0">
                <a:solidFill>
                  <a:srgbClr val="0000CC"/>
                </a:solidFill>
                <a:latin typeface="黑体" pitchFamily="49" charset="-122"/>
                <a:ea typeface="黑体" pitchFamily="49" charset="-122"/>
                <a:cs typeface="+mj-cs"/>
              </a:rPr>
              <a:t>小结</a:t>
            </a:r>
            <a:endParaRPr lang="zh-CN" altLang="en-US" sz="32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4214810" y="571500"/>
            <a:ext cx="2052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8" name="AutoShape 3"/>
          <p:cNvSpPr>
            <a:spLocks noChangeArrowheads="1"/>
          </p:cNvSpPr>
          <p:nvPr/>
        </p:nvSpPr>
        <p:spPr bwMode="gray">
          <a:xfrm rot="17973186">
            <a:off x="546878" y="2559844"/>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9" name="AutoShape 4"/>
          <p:cNvSpPr>
            <a:spLocks noChangeArrowheads="1"/>
          </p:cNvSpPr>
          <p:nvPr/>
        </p:nvSpPr>
        <p:spPr bwMode="gray">
          <a:xfrm rot="3465783">
            <a:off x="546879" y="4723606"/>
            <a:ext cx="792162" cy="288925"/>
          </a:xfrm>
          <a:prstGeom prst="rightArrow">
            <a:avLst>
              <a:gd name="adj1" fmla="val 35167"/>
              <a:gd name="adj2" fmla="val 111028"/>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10" name="AutoShape 5"/>
          <p:cNvSpPr>
            <a:spLocks noChangeArrowheads="1"/>
          </p:cNvSpPr>
          <p:nvPr/>
        </p:nvSpPr>
        <p:spPr bwMode="gray">
          <a:xfrm rot="14369022">
            <a:off x="-672322" y="2636044"/>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11" name="AutoShape 6"/>
          <p:cNvSpPr>
            <a:spLocks noChangeArrowheads="1"/>
          </p:cNvSpPr>
          <p:nvPr/>
        </p:nvSpPr>
        <p:spPr bwMode="gray">
          <a:xfrm rot="7535209">
            <a:off x="-710422" y="4690269"/>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12" name="AutoShape 7"/>
          <p:cNvSpPr>
            <a:spLocks noChangeArrowheads="1"/>
          </p:cNvSpPr>
          <p:nvPr/>
        </p:nvSpPr>
        <p:spPr bwMode="gray">
          <a:xfrm>
            <a:off x="1125522" y="3687763"/>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13" name="AutoShape 8"/>
          <p:cNvSpPr>
            <a:spLocks noChangeArrowheads="1"/>
          </p:cNvSpPr>
          <p:nvPr/>
        </p:nvSpPr>
        <p:spPr bwMode="gray">
          <a:xfrm rot="10800000">
            <a:off x="-1284303" y="3681413"/>
            <a:ext cx="863600" cy="288925"/>
          </a:xfrm>
          <a:prstGeom prst="rightArrow">
            <a:avLst>
              <a:gd name="adj1" fmla="val 35167"/>
              <a:gd name="adj2" fmla="val 121041"/>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a:defRPr/>
            </a:pPr>
            <a:endParaRPr lang="zh-CN" altLang="en-US"/>
          </a:p>
        </p:txBody>
      </p:sp>
      <p:sp>
        <p:nvSpPr>
          <p:cNvPr id="14" name="Oval 9"/>
          <p:cNvSpPr>
            <a:spLocks noChangeArrowheads="1"/>
          </p:cNvSpPr>
          <p:nvPr/>
        </p:nvSpPr>
        <p:spPr bwMode="auto">
          <a:xfrm>
            <a:off x="-1563703" y="1930400"/>
            <a:ext cx="3743325" cy="3744913"/>
          </a:xfrm>
          <a:prstGeom prst="ellipse">
            <a:avLst/>
          </a:prstGeom>
          <a:noFill/>
          <a:ln w="38100" algn="ctr">
            <a:solidFill>
              <a:schemeClr val="tx2"/>
            </a:solidFill>
            <a:round/>
            <a:headEnd/>
            <a:tailEnd/>
          </a:ln>
        </p:spPr>
        <p:txBody>
          <a:bodyPr anchor="ctr">
            <a:spAutoFit/>
          </a:bodyPr>
          <a:lstStyle/>
          <a:p>
            <a:endParaRPr lang="zh-CN" altLang="en-US"/>
          </a:p>
        </p:txBody>
      </p:sp>
      <p:grpSp>
        <p:nvGrpSpPr>
          <p:cNvPr id="15" name="Group 10"/>
          <p:cNvGrpSpPr>
            <a:grpSpLocks/>
          </p:cNvGrpSpPr>
          <p:nvPr/>
        </p:nvGrpSpPr>
        <p:grpSpPr bwMode="auto">
          <a:xfrm>
            <a:off x="-801703" y="1978025"/>
            <a:ext cx="360363" cy="360363"/>
            <a:chOff x="1973" y="1706"/>
            <a:chExt cx="227" cy="227"/>
          </a:xfrm>
        </p:grpSpPr>
        <p:sp>
          <p:nvSpPr>
            <p:cNvPr id="16" name="Oval 11"/>
            <p:cNvSpPr>
              <a:spLocks noChangeArrowheads="1"/>
            </p:cNvSpPr>
            <p:nvPr/>
          </p:nvSpPr>
          <p:spPr bwMode="gray">
            <a:xfrm>
              <a:off x="1973" y="1706"/>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17" name="Oval 12"/>
            <p:cNvSpPr>
              <a:spLocks noChangeArrowheads="1"/>
            </p:cNvSpPr>
            <p:nvPr/>
          </p:nvSpPr>
          <p:spPr bwMode="gray">
            <a:xfrm>
              <a:off x="1983" y="1725"/>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18" name="Group 13"/>
          <p:cNvGrpSpPr>
            <a:grpSpLocks/>
          </p:cNvGrpSpPr>
          <p:nvPr/>
        </p:nvGrpSpPr>
        <p:grpSpPr bwMode="auto">
          <a:xfrm>
            <a:off x="-1746265" y="3633788"/>
            <a:ext cx="360362" cy="360362"/>
            <a:chOff x="1565" y="2659"/>
            <a:chExt cx="227" cy="227"/>
          </a:xfrm>
        </p:grpSpPr>
        <p:sp>
          <p:nvSpPr>
            <p:cNvPr id="19" name="Oval 14"/>
            <p:cNvSpPr>
              <a:spLocks noChangeArrowheads="1"/>
            </p:cNvSpPr>
            <p:nvPr/>
          </p:nvSpPr>
          <p:spPr bwMode="gray">
            <a:xfrm>
              <a:off x="1565" y="2659"/>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20" name="Oval 15"/>
            <p:cNvSpPr>
              <a:spLocks noChangeArrowheads="1"/>
            </p:cNvSpPr>
            <p:nvPr/>
          </p:nvSpPr>
          <p:spPr bwMode="gray">
            <a:xfrm>
              <a:off x="1575" y="2678"/>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1" name="Group 16"/>
          <p:cNvGrpSpPr>
            <a:grpSpLocks/>
          </p:cNvGrpSpPr>
          <p:nvPr/>
        </p:nvGrpSpPr>
        <p:grpSpPr bwMode="auto">
          <a:xfrm>
            <a:off x="-882665" y="5176838"/>
            <a:ext cx="360362" cy="360362"/>
            <a:chOff x="2109" y="3612"/>
            <a:chExt cx="227" cy="227"/>
          </a:xfrm>
        </p:grpSpPr>
        <p:sp>
          <p:nvSpPr>
            <p:cNvPr id="22" name="Oval 17"/>
            <p:cNvSpPr>
              <a:spLocks noChangeArrowheads="1"/>
            </p:cNvSpPr>
            <p:nvPr/>
          </p:nvSpPr>
          <p:spPr bwMode="gray">
            <a:xfrm>
              <a:off x="2109" y="3612"/>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23" name="Oval 18"/>
            <p:cNvSpPr>
              <a:spLocks noChangeArrowheads="1"/>
            </p:cNvSpPr>
            <p:nvPr/>
          </p:nvSpPr>
          <p:spPr bwMode="gray">
            <a:xfrm>
              <a:off x="2119" y="3631"/>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4" name="Group 19"/>
          <p:cNvGrpSpPr>
            <a:grpSpLocks/>
          </p:cNvGrpSpPr>
          <p:nvPr/>
        </p:nvGrpSpPr>
        <p:grpSpPr bwMode="auto">
          <a:xfrm>
            <a:off x="1047735" y="1957388"/>
            <a:ext cx="360362" cy="360362"/>
            <a:chOff x="3470" y="1706"/>
            <a:chExt cx="227" cy="227"/>
          </a:xfrm>
        </p:grpSpPr>
        <p:sp>
          <p:nvSpPr>
            <p:cNvPr id="25" name="Oval 20"/>
            <p:cNvSpPr>
              <a:spLocks noChangeArrowheads="1"/>
            </p:cNvSpPr>
            <p:nvPr/>
          </p:nvSpPr>
          <p:spPr bwMode="gray">
            <a:xfrm>
              <a:off x="3470" y="1706"/>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26" name="Oval 21"/>
            <p:cNvSpPr>
              <a:spLocks noChangeArrowheads="1"/>
            </p:cNvSpPr>
            <p:nvPr/>
          </p:nvSpPr>
          <p:spPr bwMode="gray">
            <a:xfrm>
              <a:off x="3480" y="1725"/>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27" name="Group 22"/>
          <p:cNvGrpSpPr>
            <a:grpSpLocks/>
          </p:cNvGrpSpPr>
          <p:nvPr/>
        </p:nvGrpSpPr>
        <p:grpSpPr bwMode="auto">
          <a:xfrm>
            <a:off x="1997060" y="3633788"/>
            <a:ext cx="360362" cy="360362"/>
            <a:chOff x="3923" y="2659"/>
            <a:chExt cx="227" cy="227"/>
          </a:xfrm>
        </p:grpSpPr>
        <p:sp>
          <p:nvSpPr>
            <p:cNvPr id="28" name="Oval 23"/>
            <p:cNvSpPr>
              <a:spLocks noChangeArrowheads="1"/>
            </p:cNvSpPr>
            <p:nvPr/>
          </p:nvSpPr>
          <p:spPr bwMode="gray">
            <a:xfrm>
              <a:off x="3923" y="2659"/>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29" name="Oval 24"/>
            <p:cNvSpPr>
              <a:spLocks noChangeArrowheads="1"/>
            </p:cNvSpPr>
            <p:nvPr/>
          </p:nvSpPr>
          <p:spPr bwMode="gray">
            <a:xfrm>
              <a:off x="3933" y="2678"/>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grpSp>
        <p:nvGrpSpPr>
          <p:cNvPr id="30" name="Group 25"/>
          <p:cNvGrpSpPr>
            <a:grpSpLocks/>
          </p:cNvGrpSpPr>
          <p:nvPr/>
        </p:nvGrpSpPr>
        <p:grpSpPr bwMode="auto">
          <a:xfrm>
            <a:off x="1103297" y="5233988"/>
            <a:ext cx="360363" cy="360362"/>
            <a:chOff x="3515" y="3521"/>
            <a:chExt cx="227" cy="227"/>
          </a:xfrm>
        </p:grpSpPr>
        <p:sp>
          <p:nvSpPr>
            <p:cNvPr id="31" name="Oval 26"/>
            <p:cNvSpPr>
              <a:spLocks noChangeArrowheads="1"/>
            </p:cNvSpPr>
            <p:nvPr/>
          </p:nvSpPr>
          <p:spPr bwMode="gray">
            <a:xfrm>
              <a:off x="3515" y="3521"/>
              <a:ext cx="227" cy="227"/>
            </a:xfrm>
            <a:prstGeom prst="ellipse">
              <a:avLst/>
            </a:prstGeom>
            <a:gradFill rotWithShape="1">
              <a:gsLst>
                <a:gs pos="0">
                  <a:schemeClr val="accent2">
                    <a:gamma/>
                    <a:tint val="33725"/>
                    <a:invGamma/>
                  </a:schemeClr>
                </a:gs>
                <a:gs pos="100000">
                  <a:schemeClr val="accent2"/>
                </a:gs>
              </a:gsLst>
              <a:path path="shape">
                <a:fillToRect l="50000" t="50000" r="50000" b="50000"/>
              </a:path>
            </a:gradFill>
            <a:ln w="9525" algn="ctr">
              <a:noFill/>
              <a:round/>
              <a:headEnd/>
              <a:tailEnd/>
            </a:ln>
            <a:effectLst/>
          </p:spPr>
          <p:txBody>
            <a:bodyPr wrap="none" anchor="ctr"/>
            <a:lstStyle/>
            <a:p>
              <a:pPr>
                <a:defRPr/>
              </a:pPr>
              <a:endParaRPr lang="zh-CN" altLang="en-US"/>
            </a:p>
          </p:txBody>
        </p:sp>
        <p:sp>
          <p:nvSpPr>
            <p:cNvPr id="32" name="Oval 27"/>
            <p:cNvSpPr>
              <a:spLocks noChangeArrowheads="1"/>
            </p:cNvSpPr>
            <p:nvPr/>
          </p:nvSpPr>
          <p:spPr bwMode="gray">
            <a:xfrm>
              <a:off x="3525" y="3540"/>
              <a:ext cx="141" cy="142"/>
            </a:xfrm>
            <a:prstGeom prst="ellipse">
              <a:avLst/>
            </a:prstGeom>
            <a:gradFill rotWithShape="1">
              <a:gsLst>
                <a:gs pos="0">
                  <a:schemeClr val="accent2">
                    <a:gamma/>
                    <a:tint val="33725"/>
                    <a:invGamma/>
                  </a:schemeClr>
                </a:gs>
                <a:gs pos="100000">
                  <a:schemeClr val="accent2">
                    <a:alpha val="0"/>
                  </a:schemeClr>
                </a:gs>
              </a:gsLst>
              <a:path path="shape">
                <a:fillToRect l="50000" t="50000" r="50000" b="50000"/>
              </a:path>
            </a:gradFill>
            <a:ln w="9525" algn="ctr">
              <a:noFill/>
              <a:round/>
              <a:headEnd/>
              <a:tailEnd/>
            </a:ln>
            <a:effectLst/>
          </p:spPr>
          <p:txBody>
            <a:bodyPr wrap="none" anchor="ctr"/>
            <a:lstStyle/>
            <a:p>
              <a:pPr>
                <a:defRPr/>
              </a:pPr>
              <a:endParaRPr lang="zh-CN" altLang="en-US"/>
            </a:p>
          </p:txBody>
        </p:sp>
      </p:grpSp>
      <p:sp>
        <p:nvSpPr>
          <p:cNvPr id="33" name="Oval 28"/>
          <p:cNvSpPr>
            <a:spLocks noChangeArrowheads="1"/>
          </p:cNvSpPr>
          <p:nvPr/>
        </p:nvSpPr>
        <p:spPr bwMode="gray">
          <a:xfrm>
            <a:off x="-606440" y="2871788"/>
            <a:ext cx="1944687"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34" name="Oval 29"/>
          <p:cNvSpPr>
            <a:spLocks noChangeArrowheads="1"/>
          </p:cNvSpPr>
          <p:nvPr/>
        </p:nvSpPr>
        <p:spPr bwMode="gray">
          <a:xfrm>
            <a:off x="-612790" y="2855913"/>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35" name="Oval 30"/>
          <p:cNvSpPr>
            <a:spLocks noChangeArrowheads="1"/>
          </p:cNvSpPr>
          <p:nvPr/>
        </p:nvSpPr>
        <p:spPr bwMode="gray">
          <a:xfrm>
            <a:off x="-479440" y="2998788"/>
            <a:ext cx="1690687"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36" name="Oval 31"/>
          <p:cNvSpPr>
            <a:spLocks noChangeArrowheads="1"/>
          </p:cNvSpPr>
          <p:nvPr/>
        </p:nvSpPr>
        <p:spPr bwMode="gray">
          <a:xfrm>
            <a:off x="-496903" y="2971800"/>
            <a:ext cx="1690688"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pPr>
              <a:defRPr/>
            </a:pPr>
            <a:endParaRPr lang="zh-CN" altLang="en-US"/>
          </a:p>
        </p:txBody>
      </p:sp>
      <p:sp>
        <p:nvSpPr>
          <p:cNvPr id="37" name="Oval 32"/>
          <p:cNvSpPr>
            <a:spLocks noChangeArrowheads="1"/>
          </p:cNvSpPr>
          <p:nvPr/>
        </p:nvSpPr>
        <p:spPr bwMode="gray">
          <a:xfrm>
            <a:off x="-395303" y="3082925"/>
            <a:ext cx="1522413" cy="1522413"/>
          </a:xfrm>
          <a:prstGeom prst="ellipse">
            <a:avLst/>
          </a:prstGeom>
          <a:solidFill>
            <a:srgbClr val="333333"/>
          </a:solidFill>
          <a:ln w="38100" algn="ctr">
            <a:noFill/>
            <a:round/>
            <a:headEnd/>
            <a:tailEnd/>
          </a:ln>
        </p:spPr>
        <p:txBody>
          <a:bodyPr anchor="ctr">
            <a:spAutoFit/>
          </a:bodyPr>
          <a:lstStyle/>
          <a:p>
            <a:endParaRPr lang="zh-CN" altLang="en-US"/>
          </a:p>
        </p:txBody>
      </p:sp>
      <p:sp>
        <p:nvSpPr>
          <p:cNvPr id="38" name="Oval 33"/>
          <p:cNvSpPr>
            <a:spLocks noChangeArrowheads="1"/>
          </p:cNvSpPr>
          <p:nvPr/>
        </p:nvSpPr>
        <p:spPr bwMode="gray">
          <a:xfrm>
            <a:off x="-373078" y="3101975"/>
            <a:ext cx="1471613" cy="14732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39" name="Oval 34"/>
          <p:cNvSpPr>
            <a:spLocks noChangeArrowheads="1"/>
          </p:cNvSpPr>
          <p:nvPr/>
        </p:nvSpPr>
        <p:spPr bwMode="gray">
          <a:xfrm>
            <a:off x="-355615" y="3111500"/>
            <a:ext cx="1438275" cy="143510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40" name="Oval 35"/>
          <p:cNvSpPr>
            <a:spLocks noChangeArrowheads="1"/>
          </p:cNvSpPr>
          <p:nvPr/>
        </p:nvSpPr>
        <p:spPr bwMode="gray">
          <a:xfrm>
            <a:off x="-339740" y="3125788"/>
            <a:ext cx="1366837" cy="13414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41" name="Oval 36"/>
          <p:cNvSpPr>
            <a:spLocks noChangeArrowheads="1"/>
          </p:cNvSpPr>
          <p:nvPr/>
        </p:nvSpPr>
        <p:spPr bwMode="gray">
          <a:xfrm>
            <a:off x="-258778" y="3162300"/>
            <a:ext cx="1214438" cy="109061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sp>
        <p:nvSpPr>
          <p:cNvPr id="42" name="Text Box 37"/>
          <p:cNvSpPr txBox="1">
            <a:spLocks noChangeArrowheads="1"/>
          </p:cNvSpPr>
          <p:nvPr/>
        </p:nvSpPr>
        <p:spPr bwMode="gray">
          <a:xfrm>
            <a:off x="0" y="3573016"/>
            <a:ext cx="902811" cy="523220"/>
          </a:xfrm>
          <a:prstGeom prst="rect">
            <a:avLst/>
          </a:prstGeom>
          <a:noFill/>
          <a:ln w="9525" algn="ctr">
            <a:noFill/>
            <a:miter lim="800000"/>
            <a:headEnd/>
            <a:tailEnd/>
          </a:ln>
        </p:spPr>
        <p:txBody>
          <a:bodyPr wrap="none">
            <a:spAutoFit/>
          </a:bodyPr>
          <a:lstStyle/>
          <a:p>
            <a:pPr algn="ctr" eaLnBrk="0" hangingPunct="0"/>
            <a:r>
              <a:rPr lang="zh-CN" altLang="en-US" sz="2800" dirty="0" smtClean="0">
                <a:solidFill>
                  <a:srgbClr val="000000"/>
                </a:solidFill>
                <a:latin typeface="黑体" pitchFamily="49" charset="-122"/>
                <a:ea typeface="黑体" pitchFamily="49" charset="-122"/>
              </a:rPr>
              <a:t>小结</a:t>
            </a:r>
            <a:endParaRPr lang="en-US" altLang="zh-CN" sz="2800" dirty="0">
              <a:solidFill>
                <a:srgbClr val="000000"/>
              </a:solidFill>
              <a:latin typeface="黑体" pitchFamily="49" charset="-122"/>
              <a:ea typeface="黑体" pitchFamily="49" charset="-122"/>
            </a:endParaRPr>
          </a:p>
        </p:txBody>
      </p:sp>
      <p:sp>
        <p:nvSpPr>
          <p:cNvPr id="43" name="Text Box 38"/>
          <p:cNvSpPr txBox="1">
            <a:spLocks noChangeArrowheads="1"/>
          </p:cNvSpPr>
          <p:nvPr/>
        </p:nvSpPr>
        <p:spPr bwMode="auto">
          <a:xfrm>
            <a:off x="1842104" y="1571612"/>
            <a:ext cx="6801862" cy="1113766"/>
          </a:xfrm>
          <a:prstGeom prst="rect">
            <a:avLst/>
          </a:prstGeom>
          <a:noFill/>
          <a:ln w="9525" algn="ctr">
            <a:noFill/>
            <a:miter lim="800000"/>
            <a:headEnd/>
            <a:tailEnd/>
          </a:ln>
        </p:spPr>
        <p:txBody>
          <a:bodyPr wrap="none">
            <a:spAutoFit/>
          </a:bodyPr>
          <a:lstStyle/>
          <a:p>
            <a:pPr>
              <a:lnSpc>
                <a:spcPct val="150000"/>
              </a:lnSpc>
              <a:buNone/>
            </a:pPr>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、急性胸痛的病因复杂、危险程度各异，需要严</a:t>
            </a:r>
            <a:endParaRPr lang="en-US" altLang="zh-CN" sz="2400" dirty="0" smtClean="0">
              <a:latin typeface="黑体" pitchFamily="49" charset="-122"/>
              <a:ea typeface="黑体" pitchFamily="49" charset="-122"/>
            </a:endParaRPr>
          </a:p>
          <a:p>
            <a:pPr>
              <a:lnSpc>
                <a:spcPct val="150000"/>
              </a:lnSpc>
              <a:buNone/>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格按照危重程度及抢救时间窗降阶梯筛查。</a:t>
            </a:r>
            <a:endParaRPr lang="en-US" altLang="zh-CN" sz="2400" dirty="0" smtClean="0">
              <a:latin typeface="黑体" pitchFamily="49" charset="-122"/>
              <a:ea typeface="黑体" pitchFamily="49" charset="-122"/>
            </a:endParaRPr>
          </a:p>
        </p:txBody>
      </p:sp>
      <p:sp>
        <p:nvSpPr>
          <p:cNvPr id="45" name="Text Box 40"/>
          <p:cNvSpPr txBox="1">
            <a:spLocks noChangeArrowheads="1"/>
          </p:cNvSpPr>
          <p:nvPr/>
        </p:nvSpPr>
        <p:spPr bwMode="auto">
          <a:xfrm>
            <a:off x="2551120" y="3500438"/>
            <a:ext cx="5878532" cy="559769"/>
          </a:xfrm>
          <a:prstGeom prst="rect">
            <a:avLst/>
          </a:prstGeom>
          <a:noFill/>
          <a:ln w="9525" algn="ctr">
            <a:noFill/>
            <a:miter lim="800000"/>
            <a:headEnd/>
            <a:tailEnd/>
          </a:ln>
        </p:spPr>
        <p:txBody>
          <a:bodyPr wrap="none">
            <a:spAutoFit/>
          </a:bodyPr>
          <a:lstStyle/>
          <a:p>
            <a:pPr>
              <a:lnSpc>
                <a:spcPct val="150000"/>
              </a:lnSpc>
              <a:buNone/>
            </a:pPr>
            <a:r>
              <a:rPr lang="en-US" altLang="zh-CN" sz="2400" dirty="0" smtClean="0">
                <a:latin typeface="黑体" pitchFamily="49" charset="-122"/>
                <a:ea typeface="黑体" pitchFamily="49" charset="-122"/>
              </a:rPr>
              <a:t>2</a:t>
            </a:r>
            <a:r>
              <a:rPr lang="zh-CN" altLang="en-US" sz="2400" dirty="0" smtClean="0">
                <a:latin typeface="黑体" pitchFamily="49" charset="-122"/>
                <a:ea typeface="黑体" pitchFamily="49" charset="-122"/>
              </a:rPr>
              <a:t>、熟练掌握</a:t>
            </a:r>
            <a:r>
              <a:rPr lang="zh-CN" altLang="en-US" sz="2400" dirty="0" smtClean="0">
                <a:latin typeface="黑体" pitchFamily="49" charset="-122"/>
                <a:ea typeface="黑体" pitchFamily="49" charset="-122"/>
                <a:sym typeface="+mn-ea"/>
              </a:rPr>
              <a:t>常见急性高危胸痛疾病诊治。</a:t>
            </a:r>
            <a:endParaRPr lang="en-US" altLang="zh-CN" sz="2400" dirty="0" smtClean="0">
              <a:latin typeface="黑体" pitchFamily="49" charset="-122"/>
              <a:ea typeface="黑体" pitchFamily="49" charset="-122"/>
              <a:sym typeface="+mn-ea"/>
            </a:endParaRPr>
          </a:p>
        </p:txBody>
      </p:sp>
      <p:sp>
        <p:nvSpPr>
          <p:cNvPr id="46" name="Text Box 41"/>
          <p:cNvSpPr txBox="1">
            <a:spLocks noChangeArrowheads="1"/>
          </p:cNvSpPr>
          <p:nvPr/>
        </p:nvSpPr>
        <p:spPr bwMode="auto">
          <a:xfrm>
            <a:off x="1699228" y="4958440"/>
            <a:ext cx="6801862" cy="1113766"/>
          </a:xfrm>
          <a:prstGeom prst="rect">
            <a:avLst/>
          </a:prstGeom>
          <a:noFill/>
          <a:ln w="9525" algn="ctr">
            <a:noFill/>
            <a:miter lim="800000"/>
            <a:headEnd/>
            <a:tailEnd/>
          </a:ln>
        </p:spPr>
        <p:txBody>
          <a:bodyPr wrap="none">
            <a:spAutoFit/>
          </a:bodyPr>
          <a:lstStyle/>
          <a:p>
            <a:pPr>
              <a:lnSpc>
                <a:spcPct val="150000"/>
              </a:lnSpc>
              <a:buNone/>
            </a:pPr>
            <a:r>
              <a:rPr lang="en-US" altLang="zh-CN" sz="2400" dirty="0" smtClean="0">
                <a:latin typeface="黑体" pitchFamily="49" charset="-122"/>
                <a:ea typeface="黑体" pitchFamily="49" charset="-122"/>
                <a:sym typeface="+mn-ea"/>
              </a:rPr>
              <a:t>3</a:t>
            </a:r>
            <a:r>
              <a:rPr lang="zh-CN" altLang="en-US" sz="2400" dirty="0" smtClean="0">
                <a:latin typeface="黑体" pitchFamily="49" charset="-122"/>
                <a:ea typeface="黑体" pitchFamily="49" charset="-122"/>
                <a:sym typeface="+mn-ea"/>
              </a:rPr>
              <a:t>、规范化急性高危胸痛疾病</a:t>
            </a:r>
            <a:r>
              <a:rPr lang="zh-CN" altLang="en-US" sz="2400" dirty="0" smtClean="0">
                <a:latin typeface="黑体" pitchFamily="49" charset="-122"/>
                <a:ea typeface="黑体" pitchFamily="49" charset="-122"/>
              </a:rPr>
              <a:t>诊治思路，分步骤筛</a:t>
            </a:r>
            <a:endParaRPr lang="en-US" altLang="zh-CN" sz="2400" dirty="0" smtClean="0">
              <a:latin typeface="黑体" pitchFamily="49" charset="-122"/>
              <a:ea typeface="黑体" pitchFamily="49" charset="-122"/>
            </a:endParaRPr>
          </a:p>
          <a:p>
            <a:pPr>
              <a:lnSpc>
                <a:spcPct val="150000"/>
              </a:lnSpc>
              <a:buNone/>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查，及时诊疗，避免误诊、漏诊。</a:t>
            </a:r>
            <a:endParaRPr lang="zh-CN" altLang="en-US" sz="2400" dirty="0">
              <a:latin typeface="黑体" pitchFamily="49" charset="-122"/>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2910" y="1779656"/>
            <a:ext cx="2786082" cy="792088"/>
          </a:xfrm>
        </p:spPr>
        <p:txBody>
          <a:bodyPr/>
          <a:lstStyle/>
          <a:p>
            <a:pPr>
              <a:buNone/>
            </a:pPr>
            <a:r>
              <a:rPr lang="zh-CN" altLang="en-US" sz="3000" dirty="0" smtClean="0">
                <a:solidFill>
                  <a:srgbClr val="C00000"/>
                </a:solidFill>
              </a:rPr>
              <a:t>急性胸痛：        </a:t>
            </a:r>
            <a:endParaRPr lang="en-US" altLang="zh-CN" sz="3000" dirty="0" smtClean="0">
              <a:solidFill>
                <a:srgbClr val="C00000"/>
              </a:solidFill>
            </a:endParaRPr>
          </a:p>
          <a:p>
            <a:pPr>
              <a:buNone/>
            </a:pPr>
            <a:r>
              <a:rPr lang="en-US" altLang="zh-CN" sz="3000" dirty="0" smtClean="0">
                <a:solidFill>
                  <a:srgbClr val="C00000"/>
                </a:solidFill>
              </a:rPr>
              <a:t>         </a:t>
            </a:r>
            <a:endParaRPr lang="zh-CN" altLang="en-US" sz="3000" dirty="0">
              <a:solidFill>
                <a:srgbClr val="C00000"/>
              </a:solidFill>
            </a:endParaRPr>
          </a:p>
        </p:txBody>
      </p:sp>
      <p:pic>
        <p:nvPicPr>
          <p:cNvPr id="1028" name="Picture 4" descr="C:\Users\Administrator\Desktop\1427272784731.jpg"/>
          <p:cNvPicPr>
            <a:picLocks noChangeAspect="1" noChangeArrowheads="1"/>
          </p:cNvPicPr>
          <p:nvPr/>
        </p:nvPicPr>
        <p:blipFill>
          <a:blip r:embed="rId2" cstate="print"/>
          <a:srcRect/>
          <a:stretch>
            <a:fillRect/>
          </a:stretch>
        </p:blipFill>
        <p:spPr bwMode="auto">
          <a:xfrm>
            <a:off x="4071934" y="1785926"/>
            <a:ext cx="4328162" cy="2796342"/>
          </a:xfrm>
          <a:prstGeom prst="rect">
            <a:avLst/>
          </a:prstGeom>
          <a:ln>
            <a:noFill/>
          </a:ln>
          <a:effectLst>
            <a:outerShdw blurRad="292100" dist="139700" dir="2700000" algn="tl" rotWithShape="0">
              <a:srgbClr val="333333">
                <a:alpha val="65000"/>
              </a:srgbClr>
            </a:outerShdw>
          </a:effectLst>
        </p:spPr>
      </p:pic>
      <p:sp>
        <p:nvSpPr>
          <p:cNvPr id="4" name="矩形 3"/>
          <p:cNvSpPr/>
          <p:nvPr/>
        </p:nvSpPr>
        <p:spPr>
          <a:xfrm>
            <a:off x="1357290" y="2571744"/>
            <a:ext cx="2500330" cy="95410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buNone/>
            </a:pPr>
            <a:r>
              <a:rPr lang="zh-CN" altLang="en-US" sz="2800" dirty="0" smtClean="0">
                <a:solidFill>
                  <a:srgbClr val="002060"/>
                </a:solidFill>
                <a:latin typeface="黑体" pitchFamily="49" charset="-122"/>
                <a:ea typeface="黑体" pitchFamily="49" charset="-122"/>
              </a:rPr>
              <a:t>病因复杂</a:t>
            </a:r>
            <a:endParaRPr lang="en-US" altLang="zh-CN" sz="2800" dirty="0" smtClean="0">
              <a:solidFill>
                <a:srgbClr val="002060"/>
              </a:solidFill>
              <a:latin typeface="黑体" pitchFamily="49" charset="-122"/>
              <a:ea typeface="黑体" pitchFamily="49" charset="-122"/>
            </a:endParaRPr>
          </a:p>
          <a:p>
            <a:pPr>
              <a:buNone/>
            </a:pPr>
            <a:r>
              <a:rPr lang="zh-CN" altLang="en-US" sz="2800" dirty="0" smtClean="0">
                <a:solidFill>
                  <a:srgbClr val="002060"/>
                </a:solidFill>
                <a:latin typeface="黑体" pitchFamily="49" charset="-122"/>
                <a:ea typeface="黑体" pitchFamily="49" charset="-122"/>
              </a:rPr>
              <a:t>危险程度各异</a:t>
            </a:r>
            <a:endParaRPr lang="zh-CN" altLang="en-US" sz="2800" dirty="0">
              <a:solidFill>
                <a:srgbClr val="002060"/>
              </a:solidFill>
              <a:latin typeface="黑体" pitchFamily="49" charset="-122"/>
              <a:ea typeface="黑体" pitchFamily="49" charset="-122"/>
            </a:endParaRPr>
          </a:p>
        </p:txBody>
      </p:sp>
      <p:sp>
        <p:nvSpPr>
          <p:cNvPr id="6" name="标题 1"/>
          <p:cNvSpPr>
            <a:spLocks noGrp="1"/>
          </p:cNvSpPr>
          <p:nvPr>
            <p:ph type="title"/>
          </p:nvPr>
        </p:nvSpPr>
        <p:spPr>
          <a:xfrm>
            <a:off x="1142976" y="265746"/>
            <a:ext cx="4021770" cy="591486"/>
          </a:xfrm>
        </p:spPr>
        <p:txBody>
          <a:bodyPr/>
          <a:lstStyle/>
          <a:p>
            <a:r>
              <a:rPr lang="zh-CN" altLang="en-US" sz="3600" dirty="0" smtClean="0">
                <a:solidFill>
                  <a:srgbClr val="0000CC"/>
                </a:solidFill>
                <a:sym typeface="+mn-ea"/>
              </a:rPr>
              <a:t>概述</a:t>
            </a:r>
            <a:endParaRPr lang="zh-CN" altLang="en-US" sz="3600" dirty="0">
              <a:solidFill>
                <a:srgbClr val="0000CC"/>
              </a:solidFill>
            </a:endParaRPr>
          </a:p>
        </p:txBody>
      </p:sp>
      <p:cxnSp>
        <p:nvCxnSpPr>
          <p:cNvPr id="7" name="直接连接符 6"/>
          <p:cNvCxnSpPr/>
          <p:nvPr/>
        </p:nvCxnSpPr>
        <p:spPr>
          <a:xfrm>
            <a:off x="285750"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8" name="直接连接符 7"/>
          <p:cNvCxnSpPr/>
          <p:nvPr/>
        </p:nvCxnSpPr>
        <p:spPr>
          <a:xfrm>
            <a:off x="4211638"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Bottom)">
                                      <p:cBhvr>
                                        <p:cTn id="15" dur="500"/>
                                        <p:tgtEl>
                                          <p:spTgt spid="6"/>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slide(fromBottom)">
                                      <p:cBhvr>
                                        <p:cTn id="19" dur="500"/>
                                        <p:tgtEl>
                                          <p:spTgt spid="1028"/>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slide(fromBottom)">
                                      <p:cBhvr>
                                        <p:cTn id="23" dur="500"/>
                                        <p:tgtEl>
                                          <p:spTgt spid="3">
                                            <p:txEl>
                                              <p:pRg st="0" end="0"/>
                                            </p:txEl>
                                          </p:spTgt>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slide(fromBottom)">
                                      <p:cBhvr>
                                        <p:cTn id="27" dur="500"/>
                                        <p:tgtEl>
                                          <p:spTgt spid="3">
                                            <p:txEl>
                                              <p:pRg st="1" end="1"/>
                                            </p:txEl>
                                          </p:spTgt>
                                        </p:tgtEl>
                                      </p:cBhvr>
                                    </p:animEffect>
                                  </p:childTnLst>
                                </p:cTn>
                              </p:par>
                            </p:childTnLst>
                          </p:cTn>
                        </p:par>
                        <p:par>
                          <p:cTn id="28" fill="hold">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slide(fromBottom)">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3714752"/>
            <a:ext cx="9144000" cy="314324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571736" y="2176999"/>
            <a:ext cx="4357718" cy="1323439"/>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8000" b="1" spc="50" dirty="0" smtClean="0">
                <a:ln w="11430"/>
                <a:solidFill>
                  <a:srgbClr val="00B050"/>
                </a:solidFill>
                <a:effectLst>
                  <a:outerShdw blurRad="76200" dist="50800" dir="5400000" algn="tl" rotWithShape="0">
                    <a:srgbClr val="000000">
                      <a:alpha val="65000"/>
                    </a:srgbClr>
                  </a:outerShdw>
                </a:effectLst>
              </a:rPr>
              <a:t>谢  谢！</a:t>
            </a:r>
            <a:endParaRPr lang="zh-CN" altLang="en-US" sz="8000" b="1" spc="50" dirty="0">
              <a:ln w="11430"/>
              <a:solidFill>
                <a:srgbClr val="00B050"/>
              </a:solidFill>
              <a:effectLst>
                <a:outerShdw blurRad="76200" dist="50800" dir="5400000" algn="tl" rotWithShape="0">
                  <a:srgbClr val="000000">
                    <a:alpha val="65000"/>
                  </a:srgbClr>
                </a:outerShdw>
              </a:effectLst>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急性胸痛PPT\2015061573772201.JPG"/>
          <p:cNvPicPr>
            <a:picLocks noChangeAspect="1" noChangeArrowheads="1"/>
          </p:cNvPicPr>
          <p:nvPr/>
        </p:nvPicPr>
        <p:blipFill>
          <a:blip r:embed="rId2" cstate="print"/>
          <a:srcRect/>
          <a:stretch>
            <a:fillRect/>
          </a:stretch>
        </p:blipFill>
        <p:spPr bwMode="auto">
          <a:xfrm>
            <a:off x="3643306" y="3071810"/>
            <a:ext cx="2286017" cy="1714512"/>
          </a:xfrm>
          <a:prstGeom prst="rect">
            <a:avLst/>
          </a:prstGeom>
          <a:noFill/>
        </p:spPr>
      </p:pic>
      <p:sp>
        <p:nvSpPr>
          <p:cNvPr id="6" name="矩形 5"/>
          <p:cNvSpPr/>
          <p:nvPr/>
        </p:nvSpPr>
        <p:spPr>
          <a:xfrm>
            <a:off x="1877591" y="2385948"/>
            <a:ext cx="1980029" cy="400110"/>
          </a:xfrm>
          <a:prstGeom prst="rect">
            <a:avLst/>
          </a:prstGeom>
        </p:spPr>
        <p:txBody>
          <a:bodyPr wrap="none">
            <a:spAutoFit/>
          </a:bodyPr>
          <a:lstStyle/>
          <a:p>
            <a:r>
              <a:rPr lang="zh-CN" altLang="en-US" sz="2000" dirty="0" smtClean="0">
                <a:latin typeface="黑体" pitchFamily="49" charset="-122"/>
                <a:ea typeface="黑体" pitchFamily="49" charset="-122"/>
              </a:rPr>
              <a:t>急性冠脉综合征</a:t>
            </a:r>
            <a:endParaRPr lang="zh-CN" altLang="en-US" sz="2000" dirty="0">
              <a:latin typeface="黑体" pitchFamily="49" charset="-122"/>
              <a:ea typeface="黑体" pitchFamily="49" charset="-122"/>
            </a:endParaRPr>
          </a:p>
        </p:txBody>
      </p:sp>
      <p:sp>
        <p:nvSpPr>
          <p:cNvPr id="7" name="矩形 6"/>
          <p:cNvSpPr/>
          <p:nvPr/>
        </p:nvSpPr>
        <p:spPr>
          <a:xfrm>
            <a:off x="1285852" y="3000372"/>
            <a:ext cx="2236510" cy="400110"/>
          </a:xfrm>
          <a:prstGeom prst="rect">
            <a:avLst/>
          </a:prstGeom>
        </p:spPr>
        <p:txBody>
          <a:bodyPr wrap="none">
            <a:spAutoFit/>
          </a:bodyPr>
          <a:lstStyle/>
          <a:p>
            <a:r>
              <a:rPr lang="zh-CN" altLang="en-US" sz="2000" dirty="0" smtClean="0">
                <a:latin typeface="黑体" pitchFamily="49" charset="-122"/>
                <a:ea typeface="黑体" pitchFamily="49" charset="-122"/>
              </a:rPr>
              <a:t>急性主动脉综合征</a:t>
            </a:r>
            <a:endParaRPr lang="zh-CN" altLang="en-US" sz="2000" dirty="0">
              <a:latin typeface="黑体" pitchFamily="49" charset="-122"/>
              <a:ea typeface="黑体" pitchFamily="49" charset="-122"/>
            </a:endParaRPr>
          </a:p>
        </p:txBody>
      </p:sp>
      <p:sp>
        <p:nvSpPr>
          <p:cNvPr id="8" name="矩形 7"/>
          <p:cNvSpPr/>
          <p:nvPr/>
        </p:nvSpPr>
        <p:spPr>
          <a:xfrm>
            <a:off x="1890486" y="3643314"/>
            <a:ext cx="1467068" cy="400110"/>
          </a:xfrm>
          <a:prstGeom prst="rect">
            <a:avLst/>
          </a:prstGeom>
        </p:spPr>
        <p:txBody>
          <a:bodyPr wrap="none">
            <a:spAutoFit/>
          </a:bodyPr>
          <a:lstStyle/>
          <a:p>
            <a:r>
              <a:rPr lang="zh-CN" altLang="en-US" sz="2000" dirty="0" smtClean="0">
                <a:latin typeface="黑体" pitchFamily="49" charset="-122"/>
                <a:ea typeface="黑体" pitchFamily="49" charset="-122"/>
              </a:rPr>
              <a:t>急性肺栓塞</a:t>
            </a:r>
            <a:endParaRPr lang="zh-CN" altLang="en-US" sz="2000" dirty="0">
              <a:latin typeface="黑体" pitchFamily="49" charset="-122"/>
              <a:ea typeface="黑体" pitchFamily="49" charset="-122"/>
            </a:endParaRPr>
          </a:p>
        </p:txBody>
      </p:sp>
      <p:sp>
        <p:nvSpPr>
          <p:cNvPr id="9" name="矩形 8"/>
          <p:cNvSpPr/>
          <p:nvPr/>
        </p:nvSpPr>
        <p:spPr>
          <a:xfrm>
            <a:off x="2104800" y="4314774"/>
            <a:ext cx="1467068" cy="400110"/>
          </a:xfrm>
          <a:prstGeom prst="rect">
            <a:avLst/>
          </a:prstGeom>
        </p:spPr>
        <p:txBody>
          <a:bodyPr wrap="none">
            <a:spAutoFit/>
          </a:bodyPr>
          <a:lstStyle/>
          <a:p>
            <a:r>
              <a:rPr lang="zh-CN" altLang="en-US" sz="2000" dirty="0" smtClean="0">
                <a:latin typeface="黑体" pitchFamily="49" charset="-122"/>
                <a:ea typeface="黑体" pitchFamily="49" charset="-122"/>
              </a:rPr>
              <a:t>张力性气胸</a:t>
            </a:r>
            <a:endParaRPr lang="zh-CN" altLang="en-US" sz="2000" dirty="0">
              <a:latin typeface="黑体" pitchFamily="49" charset="-122"/>
              <a:ea typeface="黑体" pitchFamily="49" charset="-122"/>
            </a:endParaRPr>
          </a:p>
        </p:txBody>
      </p:sp>
      <p:sp>
        <p:nvSpPr>
          <p:cNvPr id="10" name="矩形 9"/>
          <p:cNvSpPr/>
          <p:nvPr/>
        </p:nvSpPr>
        <p:spPr>
          <a:xfrm>
            <a:off x="2789908" y="4886278"/>
            <a:ext cx="1210588" cy="400110"/>
          </a:xfrm>
          <a:prstGeom prst="rect">
            <a:avLst/>
          </a:prstGeom>
        </p:spPr>
        <p:txBody>
          <a:bodyPr wrap="none">
            <a:spAutoFit/>
          </a:bodyPr>
          <a:lstStyle/>
          <a:p>
            <a:r>
              <a:rPr lang="zh-CN" altLang="en-US" sz="2000" dirty="0" smtClean="0">
                <a:latin typeface="黑体" pitchFamily="49" charset="-122"/>
                <a:ea typeface="黑体" pitchFamily="49" charset="-122"/>
              </a:rPr>
              <a:t>心包填塞</a:t>
            </a:r>
            <a:endParaRPr lang="zh-CN" altLang="en-US" sz="2000" dirty="0">
              <a:latin typeface="黑体" pitchFamily="49" charset="-122"/>
              <a:ea typeface="黑体" pitchFamily="49" charset="-122"/>
            </a:endParaRPr>
          </a:p>
        </p:txBody>
      </p:sp>
      <p:sp>
        <p:nvSpPr>
          <p:cNvPr id="11" name="矩形 10"/>
          <p:cNvSpPr/>
          <p:nvPr/>
        </p:nvSpPr>
        <p:spPr>
          <a:xfrm>
            <a:off x="4592235" y="5029154"/>
            <a:ext cx="1980029" cy="400110"/>
          </a:xfrm>
          <a:prstGeom prst="rect">
            <a:avLst/>
          </a:prstGeom>
        </p:spPr>
        <p:txBody>
          <a:bodyPr wrap="none">
            <a:spAutoFit/>
          </a:bodyPr>
          <a:lstStyle/>
          <a:p>
            <a:r>
              <a:rPr lang="zh-CN" altLang="en-US" sz="2000" noProof="1" smtClean="0">
                <a:latin typeface="黑体" pitchFamily="49" charset="-122"/>
                <a:ea typeface="黑体" pitchFamily="49" charset="-122"/>
              </a:rPr>
              <a:t>心脏神经官能症</a:t>
            </a:r>
            <a:endParaRPr lang="zh-CN" altLang="en-US" sz="2000" dirty="0">
              <a:latin typeface="黑体" pitchFamily="49" charset="-122"/>
              <a:ea typeface="黑体" pitchFamily="49" charset="-122"/>
            </a:endParaRPr>
          </a:p>
        </p:txBody>
      </p:sp>
      <p:sp>
        <p:nvSpPr>
          <p:cNvPr id="12" name="矩形 11"/>
          <p:cNvSpPr/>
          <p:nvPr/>
        </p:nvSpPr>
        <p:spPr>
          <a:xfrm>
            <a:off x="6215074" y="3578858"/>
            <a:ext cx="1210588" cy="400110"/>
          </a:xfrm>
          <a:prstGeom prst="rect">
            <a:avLst/>
          </a:prstGeom>
        </p:spPr>
        <p:txBody>
          <a:bodyPr wrap="none">
            <a:spAutoFit/>
          </a:bodyPr>
          <a:lstStyle/>
          <a:p>
            <a:r>
              <a:rPr lang="zh-CN" altLang="en-US" sz="2000" noProof="1" smtClean="0">
                <a:latin typeface="黑体" pitchFamily="49" charset="-122"/>
                <a:ea typeface="黑体" pitchFamily="49" charset="-122"/>
              </a:rPr>
              <a:t>带状疱疹</a:t>
            </a:r>
            <a:endParaRPr lang="zh-CN" altLang="en-US" sz="2000" dirty="0">
              <a:latin typeface="黑体" pitchFamily="49" charset="-122"/>
              <a:ea typeface="黑体" pitchFamily="49" charset="-122"/>
            </a:endParaRPr>
          </a:p>
        </p:txBody>
      </p:sp>
      <p:sp>
        <p:nvSpPr>
          <p:cNvPr id="13" name="矩形 12"/>
          <p:cNvSpPr/>
          <p:nvPr/>
        </p:nvSpPr>
        <p:spPr>
          <a:xfrm>
            <a:off x="4676568" y="2243072"/>
            <a:ext cx="1467068" cy="400110"/>
          </a:xfrm>
          <a:prstGeom prst="rect">
            <a:avLst/>
          </a:prstGeom>
        </p:spPr>
        <p:txBody>
          <a:bodyPr wrap="none">
            <a:spAutoFit/>
          </a:bodyPr>
          <a:lstStyle/>
          <a:p>
            <a:pPr>
              <a:buFont typeface="Wingdings" panose="05000000000000000000" pitchFamily="2" charset="2"/>
              <a:buNone/>
            </a:pPr>
            <a:r>
              <a:rPr lang="zh-CN" altLang="en-US" sz="2000" noProof="1" smtClean="0">
                <a:latin typeface="黑体" pitchFamily="49" charset="-122"/>
                <a:ea typeface="黑体" pitchFamily="49" charset="-122"/>
              </a:rPr>
              <a:t>胆心综合征</a:t>
            </a:r>
            <a:endParaRPr lang="zh-CN" altLang="en-US" sz="2000" noProof="1">
              <a:latin typeface="黑体" pitchFamily="49" charset="-122"/>
              <a:ea typeface="黑体" pitchFamily="49" charset="-122"/>
            </a:endParaRPr>
          </a:p>
        </p:txBody>
      </p:sp>
      <p:sp>
        <p:nvSpPr>
          <p:cNvPr id="14" name="矩形 13"/>
          <p:cNvSpPr/>
          <p:nvPr/>
        </p:nvSpPr>
        <p:spPr>
          <a:xfrm>
            <a:off x="5643570" y="2814576"/>
            <a:ext cx="1723549" cy="400110"/>
          </a:xfrm>
          <a:prstGeom prst="rect">
            <a:avLst/>
          </a:prstGeom>
        </p:spPr>
        <p:txBody>
          <a:bodyPr wrap="none">
            <a:spAutoFit/>
          </a:bodyPr>
          <a:lstStyle/>
          <a:p>
            <a:pPr>
              <a:buFont typeface="Wingdings" panose="05000000000000000000" pitchFamily="2" charset="2"/>
              <a:buNone/>
            </a:pPr>
            <a:r>
              <a:rPr lang="zh-CN" altLang="en-US" sz="2000" noProof="1" smtClean="0">
                <a:latin typeface="黑体" pitchFamily="49" charset="-122"/>
                <a:ea typeface="黑体" pitchFamily="49" charset="-122"/>
              </a:rPr>
              <a:t>胃食管反流病</a:t>
            </a:r>
            <a:endParaRPr lang="zh-CN" altLang="en-US" sz="2000" noProof="1">
              <a:latin typeface="黑体" pitchFamily="49" charset="-122"/>
              <a:ea typeface="黑体" pitchFamily="49" charset="-122"/>
            </a:endParaRPr>
          </a:p>
        </p:txBody>
      </p:sp>
      <p:sp>
        <p:nvSpPr>
          <p:cNvPr id="15" name="矩形 14"/>
          <p:cNvSpPr/>
          <p:nvPr/>
        </p:nvSpPr>
        <p:spPr>
          <a:xfrm>
            <a:off x="6000760" y="4286256"/>
            <a:ext cx="697627" cy="400110"/>
          </a:xfrm>
          <a:prstGeom prst="rect">
            <a:avLst/>
          </a:prstGeom>
        </p:spPr>
        <p:txBody>
          <a:bodyPr wrap="none">
            <a:spAutoFit/>
          </a:bodyPr>
          <a:lstStyle/>
          <a:p>
            <a:r>
              <a:rPr lang="zh-CN" altLang="en-US" sz="2000" dirty="0" smtClean="0">
                <a:latin typeface="黑体" pitchFamily="49" charset="-122"/>
                <a:ea typeface="黑体" pitchFamily="49" charset="-122"/>
              </a:rPr>
              <a:t>肿瘤</a:t>
            </a:r>
            <a:endParaRPr lang="zh-CN" altLang="en-US" sz="2000" dirty="0">
              <a:latin typeface="黑体" pitchFamily="49" charset="-122"/>
              <a:ea typeface="黑体" pitchFamily="49" charset="-122"/>
            </a:endParaRPr>
          </a:p>
        </p:txBody>
      </p:sp>
      <p:sp>
        <p:nvSpPr>
          <p:cNvPr id="16" name="椭圆 15"/>
          <p:cNvSpPr/>
          <p:nvPr/>
        </p:nvSpPr>
        <p:spPr>
          <a:xfrm>
            <a:off x="928662" y="1285860"/>
            <a:ext cx="3465065" cy="47149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857356" y="1714488"/>
            <a:ext cx="1500198" cy="584775"/>
          </a:xfrm>
          <a:prstGeom prst="rect">
            <a:avLst/>
          </a:prstGeom>
          <a:noFill/>
        </p:spPr>
        <p:txBody>
          <a:bodyPr wrap="square" rtlCol="0">
            <a:spAutoFit/>
          </a:bodyPr>
          <a:lstStyle/>
          <a:p>
            <a:pPr algn="ctr"/>
            <a:r>
              <a:rPr lang="zh-CN" altLang="en-US" sz="3200" dirty="0" smtClean="0">
                <a:solidFill>
                  <a:srgbClr val="FF0000"/>
                </a:solidFill>
                <a:latin typeface="黑体" pitchFamily="49" charset="-122"/>
                <a:ea typeface="黑体" pitchFamily="49" charset="-122"/>
              </a:rPr>
              <a:t>急危</a:t>
            </a:r>
            <a:endParaRPr lang="zh-CN" altLang="en-US" sz="3200" dirty="0">
              <a:solidFill>
                <a:srgbClr val="FF0000"/>
              </a:solidFill>
              <a:latin typeface="黑体" pitchFamily="49" charset="-122"/>
              <a:ea typeface="黑体" pitchFamily="49" charset="-122"/>
            </a:endParaRPr>
          </a:p>
        </p:txBody>
      </p:sp>
      <p:sp>
        <p:nvSpPr>
          <p:cNvPr id="19" name="内容占位符 2"/>
          <p:cNvSpPr>
            <a:spLocks noGrp="1"/>
          </p:cNvSpPr>
          <p:nvPr>
            <p:ph idx="1"/>
          </p:nvPr>
        </p:nvSpPr>
        <p:spPr>
          <a:xfrm>
            <a:off x="3815408" y="1214422"/>
            <a:ext cx="4899996" cy="642942"/>
          </a:xfrm>
          <a:solidFill>
            <a:schemeClr val="bg1">
              <a:lumMod val="95000"/>
            </a:schemeClr>
          </a:solidFill>
        </p:spPr>
        <p:txBody>
          <a:bodyPr/>
          <a:lstStyle/>
          <a:p>
            <a:pPr algn="ctr">
              <a:buNone/>
            </a:pPr>
            <a:r>
              <a:rPr lang="zh-CN" altLang="en-US" sz="2800" dirty="0" smtClean="0"/>
              <a:t>快速识别急危重症是关键</a:t>
            </a:r>
            <a:r>
              <a:rPr lang="zh-CN" altLang="en-US" sz="2400" dirty="0" smtClean="0"/>
              <a:t>       </a:t>
            </a:r>
            <a:endParaRPr lang="en-US" altLang="zh-CN" sz="2400" dirty="0" smtClean="0"/>
          </a:p>
          <a:p>
            <a:pPr algn="ctr">
              <a:buNone/>
            </a:pPr>
            <a:r>
              <a:rPr lang="en-US" altLang="zh-CN" sz="2400" dirty="0" smtClean="0"/>
              <a:t>         </a:t>
            </a:r>
            <a:endParaRPr lang="zh-CN" altLang="en-US" sz="2400" dirty="0"/>
          </a:p>
        </p:txBody>
      </p:sp>
      <p:sp>
        <p:nvSpPr>
          <p:cNvPr id="18" name="标题 1"/>
          <p:cNvSpPr>
            <a:spLocks noGrp="1"/>
          </p:cNvSpPr>
          <p:nvPr>
            <p:ph type="title"/>
          </p:nvPr>
        </p:nvSpPr>
        <p:spPr>
          <a:xfrm>
            <a:off x="1142976" y="265746"/>
            <a:ext cx="4021770" cy="591486"/>
          </a:xfrm>
        </p:spPr>
        <p:txBody>
          <a:bodyPr/>
          <a:lstStyle/>
          <a:p>
            <a:r>
              <a:rPr lang="zh-CN" altLang="en-US" sz="3600" dirty="0" smtClean="0">
                <a:solidFill>
                  <a:srgbClr val="0000CC"/>
                </a:solidFill>
                <a:sym typeface="+mn-ea"/>
              </a:rPr>
              <a:t>概述</a:t>
            </a:r>
            <a:endParaRPr lang="zh-CN" altLang="en-US" sz="3600" dirty="0">
              <a:solidFill>
                <a:srgbClr val="0000CC"/>
              </a:solidFill>
            </a:endParaRPr>
          </a:p>
        </p:txBody>
      </p:sp>
      <p:cxnSp>
        <p:nvCxnSpPr>
          <p:cNvPr id="20" name="直接连接符 19"/>
          <p:cNvCxnSpPr/>
          <p:nvPr/>
        </p:nvCxnSpPr>
        <p:spPr>
          <a:xfrm>
            <a:off x="285750"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21" name="直接连接符 20"/>
          <p:cNvCxnSpPr/>
          <p:nvPr/>
        </p:nvCxnSpPr>
        <p:spPr>
          <a:xfrm>
            <a:off x="4211638"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9">
                                            <p:bg/>
                                          </p:spTgt>
                                        </p:tgtEl>
                                        <p:attrNameLst>
                                          <p:attrName>style.visibility</p:attrName>
                                        </p:attrNameLst>
                                      </p:cBhvr>
                                      <p:to>
                                        <p:strVal val="visible"/>
                                      </p:to>
                                    </p:set>
                                    <p:animEffect transition="in" filter="strips(downLeft)">
                                      <p:cBhvr>
                                        <p:cTn id="7" dur="500"/>
                                        <p:tgtEl>
                                          <p:spTgt spid="19">
                                            <p:bg/>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strips(downLeft)">
                                      <p:cBhvr>
                                        <p:cTn id="11" dur="500"/>
                                        <p:tgtEl>
                                          <p:spTgt spid="19">
                                            <p:txEl>
                                              <p:pRg st="0" end="0"/>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animEffect transition="in" filter="strips(downLeft)">
                                      <p:cBhvr>
                                        <p:cTn id="15" dur="500"/>
                                        <p:tgtEl>
                                          <p:spTgt spid="19">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heckerboard(across)">
                                      <p:cBhvr>
                                        <p:cTn id="20" dur="500"/>
                                        <p:tgtEl>
                                          <p:spTgt spid="16"/>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3857628"/>
            <a:ext cx="9144000" cy="3000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9" name="Picture 3" descr="C:\Users\Administrator\Desktop\急性胸痛PPT\微信截图_20161103233451.jpg"/>
          <p:cNvPicPr>
            <a:picLocks noChangeAspect="1" noChangeArrowheads="1"/>
          </p:cNvPicPr>
          <p:nvPr/>
        </p:nvPicPr>
        <p:blipFill>
          <a:blip r:embed="rId2" cstate="print"/>
          <a:srcRect/>
          <a:stretch>
            <a:fillRect/>
          </a:stretch>
        </p:blipFill>
        <p:spPr bwMode="auto">
          <a:xfrm>
            <a:off x="4786314" y="2214554"/>
            <a:ext cx="4032448" cy="3211735"/>
          </a:xfrm>
          <a:prstGeom prst="rect">
            <a:avLst/>
          </a:prstGeom>
          <a:noFill/>
        </p:spPr>
      </p:pic>
      <p:sp>
        <p:nvSpPr>
          <p:cNvPr id="5" name="内容占位符 2"/>
          <p:cNvSpPr txBox="1"/>
          <p:nvPr/>
        </p:nvSpPr>
        <p:spPr bwMode="auto">
          <a:xfrm>
            <a:off x="7286644" y="3714752"/>
            <a:ext cx="1440160" cy="4320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kern="0" dirty="0" smtClean="0">
                <a:solidFill>
                  <a:srgbClr val="FF0000"/>
                </a:solidFill>
              </a:rPr>
              <a:t>诊疗不足</a:t>
            </a:r>
            <a:endParaRPr kumimoji="0" lang="zh-CN" altLang="en-US" sz="2400" b="1" i="0" u="none" strike="noStrike" kern="0" cap="none" spc="0" normalizeH="0" baseline="0" noProof="0" dirty="0">
              <a:ln>
                <a:noFill/>
              </a:ln>
              <a:solidFill>
                <a:srgbClr val="FF0000"/>
              </a:solidFill>
              <a:effectLst/>
              <a:uLnTx/>
              <a:uFillTx/>
              <a:latin typeface="+mn-lt"/>
              <a:ea typeface="+mn-ea"/>
              <a:cs typeface="+mn-cs"/>
            </a:endParaRPr>
          </a:p>
        </p:txBody>
      </p:sp>
      <p:sp>
        <p:nvSpPr>
          <p:cNvPr id="6" name="内容占位符 2"/>
          <p:cNvSpPr txBox="1"/>
          <p:nvPr/>
        </p:nvSpPr>
        <p:spPr bwMode="auto">
          <a:xfrm>
            <a:off x="4857752" y="4643446"/>
            <a:ext cx="1512168" cy="360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lang="zh-CN" altLang="en-US" sz="2400" b="1" kern="0" dirty="0" smtClean="0">
                <a:solidFill>
                  <a:srgbClr val="00B050"/>
                </a:solidFill>
              </a:rPr>
              <a:t>诊疗过度</a:t>
            </a:r>
            <a:endParaRPr kumimoji="0" lang="zh-CN" altLang="en-US" sz="2400" b="1" i="0" u="none" strike="noStrike" kern="0" cap="none" spc="0" normalizeH="0" baseline="0" noProof="0" dirty="0">
              <a:ln>
                <a:noFill/>
              </a:ln>
              <a:solidFill>
                <a:srgbClr val="00B050"/>
              </a:solidFill>
              <a:effectLst/>
              <a:uLnTx/>
              <a:uFillTx/>
              <a:latin typeface="+mn-lt"/>
              <a:ea typeface="+mn-ea"/>
              <a:cs typeface="+mn-cs"/>
            </a:endParaRPr>
          </a:p>
        </p:txBody>
      </p:sp>
      <p:sp>
        <p:nvSpPr>
          <p:cNvPr id="8" name="矩形 7"/>
          <p:cNvSpPr/>
          <p:nvPr/>
        </p:nvSpPr>
        <p:spPr>
          <a:xfrm>
            <a:off x="571472" y="1785926"/>
            <a:ext cx="4214842" cy="523220"/>
          </a:xfrm>
          <a:prstGeom prst="rect">
            <a:avLst/>
          </a:prstGeom>
          <a:solidFill>
            <a:schemeClr val="bg1">
              <a:lumMod val="95000"/>
            </a:schemeClr>
          </a:solidFill>
          <a:ln>
            <a:solidFill>
              <a:srgbClr val="FF0000"/>
            </a:solidFill>
          </a:ln>
        </p:spPr>
        <p:txBody>
          <a:bodyPr wrap="square">
            <a:spAutoFit/>
          </a:bodyPr>
          <a:lstStyle/>
          <a:p>
            <a:r>
              <a:rPr lang="zh-CN" altLang="en-US" sz="2800" dirty="0" smtClean="0">
                <a:solidFill>
                  <a:schemeClr val="accent2"/>
                </a:solidFill>
                <a:latin typeface="黑体" pitchFamily="49" charset="-122"/>
                <a:ea typeface="黑体" pitchFamily="49" charset="-122"/>
              </a:rPr>
              <a:t>高危急性胸痛诊疗特点</a:t>
            </a:r>
            <a:endParaRPr lang="zh-CN" altLang="en-US" sz="2800" dirty="0">
              <a:solidFill>
                <a:schemeClr val="accent2"/>
              </a:solidFill>
              <a:latin typeface="黑体" pitchFamily="49" charset="-122"/>
              <a:ea typeface="黑体" pitchFamily="49" charset="-122"/>
            </a:endParaRPr>
          </a:p>
        </p:txBody>
      </p:sp>
      <p:sp>
        <p:nvSpPr>
          <p:cNvPr id="9" name="标题 1"/>
          <p:cNvSpPr>
            <a:spLocks noGrp="1"/>
          </p:cNvSpPr>
          <p:nvPr>
            <p:ph type="title"/>
          </p:nvPr>
        </p:nvSpPr>
        <p:spPr>
          <a:xfrm>
            <a:off x="1142976" y="265746"/>
            <a:ext cx="4021770" cy="591486"/>
          </a:xfrm>
        </p:spPr>
        <p:txBody>
          <a:bodyPr/>
          <a:lstStyle/>
          <a:p>
            <a:r>
              <a:rPr lang="zh-CN" altLang="en-US" sz="3600" dirty="0" smtClean="0">
                <a:solidFill>
                  <a:srgbClr val="0000CC"/>
                </a:solidFill>
                <a:sym typeface="+mn-ea"/>
              </a:rPr>
              <a:t>概述</a:t>
            </a:r>
            <a:endParaRPr lang="zh-CN" altLang="en-US" sz="3600" dirty="0">
              <a:solidFill>
                <a:srgbClr val="0000CC"/>
              </a:solidFill>
            </a:endParaRPr>
          </a:p>
        </p:txBody>
      </p:sp>
      <p:cxnSp>
        <p:nvCxnSpPr>
          <p:cNvPr id="10" name="直接连接符 9"/>
          <p:cNvCxnSpPr/>
          <p:nvPr/>
        </p:nvCxnSpPr>
        <p:spPr>
          <a:xfrm>
            <a:off x="285750"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1" name="直接连接符 10"/>
          <p:cNvCxnSpPr/>
          <p:nvPr/>
        </p:nvCxnSpPr>
        <p:spPr>
          <a:xfrm>
            <a:off x="4211638"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571472" y="2571744"/>
            <a:ext cx="4214842" cy="830997"/>
          </a:xfrm>
          <a:prstGeom prst="rect">
            <a:avLst/>
          </a:prstGeom>
          <a:solidFill>
            <a:schemeClr val="accent5">
              <a:lumMod val="50000"/>
            </a:schemeClr>
          </a:solidFill>
        </p:spPr>
        <p:txBody>
          <a:bodyPr wrap="square" rtlCol="0">
            <a:spAutoFit/>
          </a:bodyPr>
          <a:lstStyle/>
          <a:p>
            <a:pPr>
              <a:buNone/>
            </a:pPr>
            <a:r>
              <a:rPr lang="zh-CN" altLang="en-US" sz="2400" dirty="0" smtClean="0">
                <a:solidFill>
                  <a:schemeClr val="bg1"/>
                </a:solidFill>
                <a:latin typeface="黑体" pitchFamily="49" charset="-122"/>
                <a:ea typeface="黑体" pitchFamily="49" charset="-122"/>
              </a:rPr>
              <a:t>时间依赖性强  短时间内诊疗不足可能致命</a:t>
            </a:r>
            <a:endParaRPr lang="zh-CN" altLang="en-US" sz="2400" dirty="0">
              <a:solidFill>
                <a:schemeClr val="bg1"/>
              </a:solidFill>
              <a:latin typeface="黑体" pitchFamily="49" charset="-122"/>
              <a:ea typeface="黑体" pitchFamily="49" charset="-122"/>
            </a:endParaRPr>
          </a:p>
        </p:txBody>
      </p:sp>
      <p:sp>
        <p:nvSpPr>
          <p:cNvPr id="15" name="TextBox 14"/>
          <p:cNvSpPr txBox="1"/>
          <p:nvPr/>
        </p:nvSpPr>
        <p:spPr>
          <a:xfrm>
            <a:off x="571472" y="3714752"/>
            <a:ext cx="4214842" cy="830997"/>
          </a:xfrm>
          <a:prstGeom prst="rect">
            <a:avLst/>
          </a:prstGeom>
          <a:solidFill>
            <a:schemeClr val="accent5">
              <a:lumMod val="50000"/>
            </a:schemeClr>
          </a:solidFill>
        </p:spPr>
        <p:txBody>
          <a:bodyPr wrap="square" rtlCol="0">
            <a:spAutoFit/>
          </a:bodyPr>
          <a:lstStyle/>
          <a:p>
            <a:pPr>
              <a:buNone/>
            </a:pPr>
            <a:r>
              <a:rPr lang="zh-CN" altLang="en-US" sz="2400" dirty="0" smtClean="0">
                <a:solidFill>
                  <a:schemeClr val="bg1"/>
                </a:solidFill>
                <a:latin typeface="黑体" pitchFamily="49" charset="-122"/>
                <a:ea typeface="黑体" pitchFamily="49" charset="-122"/>
              </a:rPr>
              <a:t>诊疗过度导致资源浪费及造成患者心理压力</a:t>
            </a:r>
            <a:endParaRPr lang="zh-CN" altLang="en-US" sz="2400" dirty="0">
              <a:solidFill>
                <a:schemeClr val="bg1"/>
              </a:solidFill>
              <a:latin typeface="黑体" pitchFamily="49" charset="-122"/>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4348" y="2332037"/>
            <a:ext cx="8229600" cy="4525963"/>
          </a:xfrm>
        </p:spPr>
        <p:txBody>
          <a:bodyPr/>
          <a:lstStyle/>
          <a:p>
            <a:pPr>
              <a:buNone/>
            </a:pPr>
            <a:r>
              <a:rPr lang="zh-CN" altLang="en-US" sz="2800" dirty="0" smtClean="0">
                <a:solidFill>
                  <a:schemeClr val="accent6"/>
                </a:solidFill>
              </a:rPr>
              <a:t>降阶梯筛查：</a:t>
            </a:r>
            <a:endParaRPr lang="en-US" altLang="zh-CN" sz="2800" dirty="0" smtClean="0">
              <a:solidFill>
                <a:schemeClr val="accent6"/>
              </a:solidFill>
            </a:endParaRPr>
          </a:p>
          <a:p>
            <a:pPr>
              <a:buNone/>
            </a:pPr>
            <a:r>
              <a:rPr lang="zh-CN" altLang="en-US" sz="2800" dirty="0" smtClean="0">
                <a:solidFill>
                  <a:schemeClr val="accent6"/>
                </a:solidFill>
              </a:rPr>
              <a:t>       病情：高危           低危</a:t>
            </a:r>
            <a:endParaRPr lang="en-US" altLang="zh-CN" sz="2800" dirty="0" smtClean="0">
              <a:solidFill>
                <a:schemeClr val="accent6"/>
              </a:solidFill>
            </a:endParaRPr>
          </a:p>
          <a:p>
            <a:pPr>
              <a:buNone/>
            </a:pPr>
            <a:r>
              <a:rPr lang="en-US" altLang="zh-CN" sz="2800" dirty="0" smtClean="0">
                <a:solidFill>
                  <a:schemeClr val="accent6"/>
                </a:solidFill>
              </a:rPr>
              <a:t>       </a:t>
            </a:r>
            <a:r>
              <a:rPr lang="zh-CN" altLang="en-US" sz="2800" dirty="0" smtClean="0">
                <a:solidFill>
                  <a:schemeClr val="accent6"/>
                </a:solidFill>
              </a:rPr>
              <a:t>时间窗：严格           不严格</a:t>
            </a:r>
            <a:endParaRPr lang="zh-CN" altLang="en-US" sz="2800" dirty="0">
              <a:solidFill>
                <a:schemeClr val="accent6"/>
              </a:solidFill>
            </a:endParaRPr>
          </a:p>
        </p:txBody>
      </p:sp>
      <p:sp>
        <p:nvSpPr>
          <p:cNvPr id="7" name="矩形 6"/>
          <p:cNvSpPr/>
          <p:nvPr/>
        </p:nvSpPr>
        <p:spPr>
          <a:xfrm>
            <a:off x="357158" y="1428736"/>
            <a:ext cx="3775393" cy="523220"/>
          </a:xfrm>
          <a:prstGeom prst="rect">
            <a:avLst/>
          </a:prstGeom>
          <a:solidFill>
            <a:schemeClr val="bg1">
              <a:lumMod val="95000"/>
            </a:schemeClr>
          </a:solidFill>
          <a:ln>
            <a:solidFill>
              <a:srgbClr val="FF0000"/>
            </a:solidFill>
          </a:ln>
        </p:spPr>
        <p:txBody>
          <a:bodyPr wrap="none">
            <a:spAutoFit/>
          </a:bodyPr>
          <a:lstStyle/>
          <a:p>
            <a:r>
              <a:rPr lang="zh-CN" altLang="en-US" sz="2800" dirty="0" smtClean="0">
                <a:latin typeface="黑体" pitchFamily="49" charset="-122"/>
                <a:ea typeface="黑体" pitchFamily="49" charset="-122"/>
              </a:rPr>
              <a:t>高危急性胸痛诊疗思路</a:t>
            </a:r>
            <a:endParaRPr lang="zh-CN" altLang="en-US" sz="2800" dirty="0">
              <a:latin typeface="黑体" pitchFamily="49" charset="-122"/>
              <a:ea typeface="黑体" pitchFamily="49" charset="-122"/>
            </a:endParaRPr>
          </a:p>
        </p:txBody>
      </p:sp>
      <p:pic>
        <p:nvPicPr>
          <p:cNvPr id="5123" name="Picture 3" descr="C:\Users\Administrator\Desktop\急性胸痛PPT\YY.jpg"/>
          <p:cNvPicPr>
            <a:picLocks noChangeAspect="1" noChangeArrowheads="1"/>
          </p:cNvPicPr>
          <p:nvPr/>
        </p:nvPicPr>
        <p:blipFill>
          <a:blip r:embed="rId2" cstate="print"/>
          <a:srcRect/>
          <a:stretch>
            <a:fillRect/>
          </a:stretch>
        </p:blipFill>
        <p:spPr bwMode="auto">
          <a:xfrm>
            <a:off x="2786050" y="4286256"/>
            <a:ext cx="3929090" cy="2046125"/>
          </a:xfrm>
          <a:prstGeom prst="rect">
            <a:avLst/>
          </a:prstGeom>
          <a:noFill/>
        </p:spPr>
      </p:pic>
      <p:sp>
        <p:nvSpPr>
          <p:cNvPr id="8" name="标题 1"/>
          <p:cNvSpPr>
            <a:spLocks noGrp="1"/>
          </p:cNvSpPr>
          <p:nvPr>
            <p:ph type="title"/>
          </p:nvPr>
        </p:nvSpPr>
        <p:spPr>
          <a:xfrm>
            <a:off x="1142976" y="265746"/>
            <a:ext cx="4021770" cy="591486"/>
          </a:xfrm>
        </p:spPr>
        <p:txBody>
          <a:bodyPr/>
          <a:lstStyle/>
          <a:p>
            <a:r>
              <a:rPr lang="zh-CN" altLang="en-US" sz="3600" dirty="0" smtClean="0">
                <a:solidFill>
                  <a:srgbClr val="0000CC"/>
                </a:solidFill>
                <a:sym typeface="+mn-ea"/>
              </a:rPr>
              <a:t>概述</a:t>
            </a:r>
            <a:endParaRPr lang="zh-CN" altLang="en-US" sz="3600" dirty="0">
              <a:solidFill>
                <a:srgbClr val="0000CC"/>
              </a:solidFill>
            </a:endParaRPr>
          </a:p>
        </p:txBody>
      </p:sp>
      <p:cxnSp>
        <p:nvCxnSpPr>
          <p:cNvPr id="9" name="直接连接符 8"/>
          <p:cNvCxnSpPr/>
          <p:nvPr/>
        </p:nvCxnSpPr>
        <p:spPr>
          <a:xfrm>
            <a:off x="285750"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4211638" y="571500"/>
            <a:ext cx="1800225"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右箭头 10"/>
          <p:cNvSpPr/>
          <p:nvPr/>
        </p:nvSpPr>
        <p:spPr>
          <a:xfrm>
            <a:off x="4357686" y="2928934"/>
            <a:ext cx="1143008" cy="35719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4643438" y="3429000"/>
            <a:ext cx="1143008" cy="35719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5786" y="1571612"/>
            <a:ext cx="7143800" cy="714380"/>
          </a:xfrm>
          <a:ln>
            <a:solidFill>
              <a:schemeClr val="accent5">
                <a:lumMod val="50000"/>
              </a:schemeClr>
            </a:solidFill>
          </a:ln>
        </p:spPr>
        <p:txBody>
          <a:bodyPr/>
          <a:lstStyle/>
          <a:p>
            <a:r>
              <a:rPr lang="zh-CN" altLang="en-US" sz="2800" dirty="0" smtClean="0">
                <a:solidFill>
                  <a:schemeClr val="accent6"/>
                </a:solidFill>
              </a:rPr>
              <a:t>常见的五种急性高危胸痛疾病</a:t>
            </a:r>
            <a:endParaRPr lang="zh-CN" altLang="en-US" sz="2800" dirty="0">
              <a:solidFill>
                <a:schemeClr val="accent6"/>
              </a:solidFill>
            </a:endParaRPr>
          </a:p>
        </p:txBody>
      </p:sp>
      <p:sp>
        <p:nvSpPr>
          <p:cNvPr id="3" name="内容占位符 2"/>
          <p:cNvSpPr>
            <a:spLocks noGrp="1"/>
          </p:cNvSpPr>
          <p:nvPr>
            <p:ph idx="1"/>
          </p:nvPr>
        </p:nvSpPr>
        <p:spPr>
          <a:xfrm>
            <a:off x="2214546" y="2643182"/>
            <a:ext cx="5698976" cy="2764904"/>
          </a:xfrm>
          <a:solidFill>
            <a:schemeClr val="bg1">
              <a:lumMod val="95000"/>
            </a:schemeClr>
          </a:solidFill>
        </p:spPr>
        <p:txBody>
          <a:bodyPr/>
          <a:lstStyle/>
          <a:p>
            <a:pPr>
              <a:buNone/>
            </a:pPr>
            <a:r>
              <a:rPr lang="zh-CN" altLang="en-US" sz="2800" dirty="0" smtClean="0"/>
              <a:t>  急性冠脉综合征（</a:t>
            </a:r>
            <a:r>
              <a:rPr lang="en-US" altLang="zh-CN" sz="2800" dirty="0" smtClean="0"/>
              <a:t>ACS</a:t>
            </a:r>
            <a:r>
              <a:rPr lang="zh-CN" altLang="en-US" sz="2800" dirty="0" smtClean="0"/>
              <a:t>）</a:t>
            </a:r>
            <a:endParaRPr lang="en-US" altLang="zh-CN" sz="2800" dirty="0" smtClean="0"/>
          </a:p>
          <a:p>
            <a:pPr>
              <a:buNone/>
            </a:pPr>
            <a:r>
              <a:rPr lang="zh-CN" altLang="en-US" sz="2800" dirty="0" smtClean="0"/>
              <a:t>  主动脉夹层（</a:t>
            </a:r>
            <a:r>
              <a:rPr lang="en-US" altLang="zh-CN" sz="2800" dirty="0" smtClean="0"/>
              <a:t>AAS</a:t>
            </a:r>
            <a:r>
              <a:rPr lang="zh-CN" altLang="en-US" sz="2800" dirty="0" smtClean="0"/>
              <a:t>）</a:t>
            </a:r>
            <a:endParaRPr lang="en-US" altLang="zh-CN" sz="2800" dirty="0" smtClean="0"/>
          </a:p>
          <a:p>
            <a:pPr>
              <a:buNone/>
            </a:pPr>
            <a:r>
              <a:rPr lang="zh-CN" altLang="en-US" sz="2800" dirty="0" smtClean="0"/>
              <a:t>  肺栓塞（</a:t>
            </a:r>
            <a:r>
              <a:rPr lang="en-US" altLang="zh-CN" sz="2800" dirty="0" smtClean="0"/>
              <a:t>PE</a:t>
            </a:r>
            <a:r>
              <a:rPr lang="zh-CN" altLang="en-US" sz="2800" dirty="0" smtClean="0"/>
              <a:t>）</a:t>
            </a:r>
          </a:p>
          <a:p>
            <a:pPr>
              <a:buNone/>
            </a:pPr>
            <a:r>
              <a:rPr lang="zh-CN" altLang="en-US" sz="2800" dirty="0" smtClean="0"/>
              <a:t>  张力性气胸</a:t>
            </a:r>
            <a:endParaRPr lang="en-US" altLang="zh-CN" sz="2800" dirty="0" smtClean="0"/>
          </a:p>
          <a:p>
            <a:pPr>
              <a:buNone/>
            </a:pPr>
            <a:r>
              <a:rPr lang="zh-CN" altLang="en-US" sz="2800" dirty="0" smtClean="0"/>
              <a:t>  急性心包填塞</a:t>
            </a:r>
            <a:br>
              <a:rPr lang="zh-CN" altLang="en-US" sz="2800" dirty="0" smtClean="0"/>
            </a:br>
            <a:endParaRPr lang="zh-CN" altLang="en-US" sz="2800" dirty="0"/>
          </a:p>
        </p:txBody>
      </p:sp>
      <p:sp>
        <p:nvSpPr>
          <p:cNvPr id="5"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6" name="直接连接符 5"/>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7" name="直接连接符 6"/>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grpSp>
        <p:nvGrpSpPr>
          <p:cNvPr id="13" name="组合 12"/>
          <p:cNvGrpSpPr/>
          <p:nvPr/>
        </p:nvGrpSpPr>
        <p:grpSpPr>
          <a:xfrm>
            <a:off x="642910" y="2571744"/>
            <a:ext cx="1428760" cy="1285884"/>
            <a:chOff x="642910" y="2571744"/>
            <a:chExt cx="1428760" cy="1285884"/>
          </a:xfrm>
        </p:grpSpPr>
        <p:sp>
          <p:nvSpPr>
            <p:cNvPr id="8" name="六边形 7"/>
            <p:cNvSpPr/>
            <p:nvPr/>
          </p:nvSpPr>
          <p:spPr>
            <a:xfrm>
              <a:off x="1071538" y="2571744"/>
              <a:ext cx="571504" cy="500066"/>
            </a:xfrm>
            <a:prstGeom prst="hexagon">
              <a:avLst/>
            </a:prstGeom>
            <a:solidFill>
              <a:schemeClr val="accent1">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1071538" y="3143248"/>
              <a:ext cx="571504" cy="500066"/>
            </a:xfrm>
            <a:prstGeom prst="hexagon">
              <a:avLst/>
            </a:prstGeom>
            <a:solidFill>
              <a:schemeClr val="accent1">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642910" y="2857496"/>
              <a:ext cx="571504" cy="500066"/>
            </a:xfrm>
            <a:prstGeom prst="hexagon">
              <a:avLst/>
            </a:prstGeom>
            <a:solidFill>
              <a:schemeClr val="accent1">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1500166" y="2857496"/>
              <a:ext cx="571504" cy="500066"/>
            </a:xfrm>
            <a:prstGeom prst="hexagon">
              <a:avLst/>
            </a:prstGeom>
            <a:solidFill>
              <a:schemeClr val="accent1">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1500166" y="3357562"/>
              <a:ext cx="571504" cy="500066"/>
            </a:xfrm>
            <a:prstGeom prst="hexagon">
              <a:avLst/>
            </a:prstGeom>
            <a:solidFill>
              <a:schemeClr val="accent1">
                <a:lumMod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Bottom)">
                                      <p:cBhvr>
                                        <p:cTn id="15" dur="500"/>
                                        <p:tgtEl>
                                          <p:spTgt spid="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Left)">
                                      <p:cBhvr>
                                        <p:cTn id="19" dur="500"/>
                                        <p:tgtEl>
                                          <p:spTgt spid="2"/>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slide(fromBottom)">
                                      <p:cBhvr>
                                        <p:cTn id="23" dur="500"/>
                                        <p:tgtEl>
                                          <p:spTgt spid="13"/>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3">
                                            <p:bg/>
                                          </p:spTgt>
                                        </p:tgtEl>
                                        <p:attrNameLst>
                                          <p:attrName>style.visibility</p:attrName>
                                        </p:attrNameLst>
                                      </p:cBhvr>
                                      <p:to>
                                        <p:strVal val="visible"/>
                                      </p:to>
                                    </p:set>
                                    <p:animEffect transition="in" filter="slide(fromLeft)">
                                      <p:cBhvr>
                                        <p:cTn id="27" dur="500"/>
                                        <p:tgtEl>
                                          <p:spTgt spid="3">
                                            <p:bg/>
                                          </p:spTgt>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slide(fromLeft)">
                                      <p:cBhvr>
                                        <p:cTn id="31" dur="500"/>
                                        <p:tgtEl>
                                          <p:spTgt spid="3">
                                            <p:txEl>
                                              <p:pRg st="0" end="0"/>
                                            </p:txEl>
                                          </p:spTgt>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slide(fromLeft)">
                                      <p:cBhvr>
                                        <p:cTn id="35" dur="500"/>
                                        <p:tgtEl>
                                          <p:spTgt spid="3">
                                            <p:txEl>
                                              <p:pRg st="1" end="1"/>
                                            </p:txEl>
                                          </p:spTgt>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slide(fromLeft)">
                                      <p:cBhvr>
                                        <p:cTn id="39" dur="500"/>
                                        <p:tgtEl>
                                          <p:spTgt spid="3">
                                            <p:txEl>
                                              <p:pRg st="2" end="2"/>
                                            </p:txEl>
                                          </p:spTgt>
                                        </p:tgtEl>
                                      </p:cBhvr>
                                    </p:animEffect>
                                  </p:childTnLst>
                                </p:cTn>
                              </p:par>
                            </p:childTnLst>
                          </p:cTn>
                        </p:par>
                        <p:par>
                          <p:cTn id="40" fill="hold">
                            <p:stCondLst>
                              <p:cond delay="4500"/>
                            </p:stCondLst>
                            <p:childTnLst>
                              <p:par>
                                <p:cTn id="41" presetID="12" presetClass="entr" presetSubtype="8" fill="hold" grpId="0" nodeType="after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Effect transition="in" filter="slide(fromLeft)">
                                      <p:cBhvr>
                                        <p:cTn id="43" dur="500"/>
                                        <p:tgtEl>
                                          <p:spTgt spid="3">
                                            <p:txEl>
                                              <p:pRg st="3" end="3"/>
                                            </p:txEl>
                                          </p:spTgt>
                                        </p:tgtEl>
                                      </p:cBhvr>
                                    </p:animEffect>
                                  </p:childTnLst>
                                </p:cTn>
                              </p:par>
                            </p:childTnLst>
                          </p:cTn>
                        </p:par>
                        <p:par>
                          <p:cTn id="44" fill="hold">
                            <p:stCondLst>
                              <p:cond delay="5000"/>
                            </p:stCondLst>
                            <p:childTnLst>
                              <p:par>
                                <p:cTn id="45" presetID="12" presetClass="entr" presetSubtype="8" fill="hold" grpId="0" nodeType="after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slide(fromLeft)">
                                      <p:cBhvr>
                                        <p:cTn id="4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3214686"/>
            <a:ext cx="9144000" cy="3643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1"/>
          </p:nvPr>
        </p:nvSpPr>
        <p:spPr>
          <a:xfrm>
            <a:off x="1142976" y="2214554"/>
            <a:ext cx="7358114" cy="714380"/>
          </a:xfrm>
          <a:solidFill>
            <a:schemeClr val="bg1">
              <a:lumMod val="95000"/>
            </a:schemeClr>
          </a:solidFill>
        </p:spPr>
        <p:txBody>
          <a:bodyPr/>
          <a:lstStyle/>
          <a:p>
            <a:pPr>
              <a:buNone/>
            </a:pPr>
            <a:r>
              <a:rPr lang="zh-CN" altLang="en-US" sz="2000" dirty="0" smtClean="0"/>
              <a:t>  </a:t>
            </a:r>
            <a:r>
              <a:rPr lang="zh-CN" altLang="en-US" sz="2000" dirty="0" smtClean="0">
                <a:solidFill>
                  <a:srgbClr val="0000CC"/>
                </a:solidFill>
              </a:rPr>
              <a:t>危重程度：</a:t>
            </a:r>
            <a:r>
              <a:rPr lang="zh-CN" altLang="en-US" sz="2000" dirty="0" smtClean="0"/>
              <a:t>高危，可引发心力衰竭、心源性休克、室颤、</a:t>
            </a:r>
            <a:r>
              <a:rPr lang="zh-CN" altLang="en-US" sz="2000" dirty="0" smtClean="0">
                <a:sym typeface="+mn-ea"/>
              </a:rPr>
              <a:t>甚至</a:t>
            </a:r>
            <a:endParaRPr lang="en-US" altLang="zh-CN" sz="2000" dirty="0" smtClean="0">
              <a:sym typeface="+mn-ea"/>
            </a:endParaRPr>
          </a:p>
          <a:p>
            <a:pPr>
              <a:buNone/>
            </a:pPr>
            <a:r>
              <a:rPr lang="en-US" altLang="zh-CN" sz="2000" dirty="0" smtClean="0">
                <a:sym typeface="+mn-ea"/>
              </a:rPr>
              <a:t>            </a:t>
            </a:r>
            <a:r>
              <a:rPr lang="zh-CN" altLang="en-US" sz="2000" dirty="0" smtClean="0"/>
              <a:t>死亡。</a:t>
            </a:r>
            <a:endParaRPr lang="zh-CN" altLang="en-US" sz="2000" dirty="0"/>
          </a:p>
        </p:txBody>
      </p:sp>
      <p:sp>
        <p:nvSpPr>
          <p:cNvPr id="4" name="标题 1"/>
          <p:cNvSpPr>
            <a:spLocks noGrp="1"/>
          </p:cNvSpPr>
          <p:nvPr/>
        </p:nvSpPr>
        <p:spPr>
          <a:xfrm>
            <a:off x="571472" y="1142984"/>
            <a:ext cx="4000528" cy="571504"/>
          </a:xfrm>
          <a:prstGeom prst="rect">
            <a:avLst/>
          </a:prstGeom>
          <a:noFill/>
          <a:ln>
            <a:solidFill>
              <a:srgbClr val="C00000"/>
            </a:solidFill>
          </a:ln>
        </p:spPr>
        <p:txBody>
          <a:bodyPr vert="horz" wrap="square" lIns="91440" tIns="45720" rIns="91440" bIns="45720" numCol="1" anchor="ctr" anchorCtr="0" compatLnSpc="1"/>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smtClean="0">
                <a:solidFill>
                  <a:schemeClr val="accent6"/>
                </a:solidFill>
                <a:latin typeface="黑体" pitchFamily="49" charset="-122"/>
                <a:ea typeface="黑体" pitchFamily="49" charset="-122"/>
                <a:sym typeface="+mn-ea"/>
              </a:rPr>
              <a:t>急性冠脉综合征</a:t>
            </a:r>
            <a:endParaRPr lang="zh-CN" altLang="en-US" sz="2800" dirty="0">
              <a:solidFill>
                <a:schemeClr val="accent6"/>
              </a:solidFill>
              <a:latin typeface="黑体" pitchFamily="49" charset="-122"/>
              <a:ea typeface="黑体" pitchFamily="49" charset="-122"/>
            </a:endParaRPr>
          </a:p>
        </p:txBody>
      </p:sp>
      <p:sp>
        <p:nvSpPr>
          <p:cNvPr id="6" name="文本框 5"/>
          <p:cNvSpPr txBox="1"/>
          <p:nvPr/>
        </p:nvSpPr>
        <p:spPr>
          <a:xfrm>
            <a:off x="1243356" y="6379868"/>
            <a:ext cx="7043420" cy="335280"/>
          </a:xfrm>
          <a:prstGeom prst="rect">
            <a:avLst/>
          </a:prstGeom>
          <a:noFill/>
        </p:spPr>
        <p:txBody>
          <a:bodyPr wrap="square" rtlCol="0" anchor="t">
            <a:spAutoFit/>
          </a:bodyPr>
          <a:lstStyle/>
          <a:p>
            <a:r>
              <a:rPr lang="zh-CN" altLang="en-US" sz="1600" dirty="0"/>
              <a:t>[1] 急性ST段抬高型心肌梗死诊断和治疗指南[J].中华心血管病杂志.2015(05).</a:t>
            </a:r>
          </a:p>
        </p:txBody>
      </p:sp>
      <p:sp>
        <p:nvSpPr>
          <p:cNvPr id="8" name="标题 1"/>
          <p:cNvSpPr txBox="1">
            <a:spLocks/>
          </p:cNvSpPr>
          <p:nvPr/>
        </p:nvSpPr>
        <p:spPr bwMode="auto">
          <a:xfrm>
            <a:off x="1285852" y="265746"/>
            <a:ext cx="4021770" cy="59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ctr" fontAlgn="base">
              <a:spcBef>
                <a:spcPct val="0"/>
              </a:spcBef>
              <a:spcAft>
                <a:spcPct val="0"/>
              </a:spcAft>
            </a:pPr>
            <a:r>
              <a:rPr lang="zh-CN" altLang="en-US" sz="3000" kern="0" dirty="0" smtClean="0">
                <a:solidFill>
                  <a:srgbClr val="0000CC"/>
                </a:solidFill>
                <a:latin typeface="黑体" pitchFamily="49" charset="-122"/>
                <a:ea typeface="黑体" pitchFamily="49" charset="-122"/>
                <a:cs typeface="+mj-cs"/>
                <a:sym typeface="+mn-ea"/>
              </a:rPr>
              <a:t>常见急性高危胸痛疾病</a:t>
            </a:r>
            <a:endParaRPr lang="zh-CN" altLang="en-US" sz="3000" kern="0" dirty="0">
              <a:solidFill>
                <a:srgbClr val="0000CC"/>
              </a:solidFill>
              <a:latin typeface="黑体" pitchFamily="49" charset="-122"/>
              <a:ea typeface="黑体" pitchFamily="49" charset="-122"/>
              <a:cs typeface="+mj-cs"/>
            </a:endParaRPr>
          </a:p>
        </p:txBody>
      </p:sp>
      <p:cxnSp>
        <p:nvCxnSpPr>
          <p:cNvPr id="9" name="直接连接符 8"/>
          <p:cNvCxnSpPr/>
          <p:nvPr/>
        </p:nvCxnSpPr>
        <p:spPr>
          <a:xfrm>
            <a:off x="285750"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cxnSp>
        <p:nvCxnSpPr>
          <p:cNvPr id="10" name="直接连接符 9"/>
          <p:cNvCxnSpPr/>
          <p:nvPr/>
        </p:nvCxnSpPr>
        <p:spPr>
          <a:xfrm>
            <a:off x="5350512" y="571500"/>
            <a:ext cx="936000" cy="0"/>
          </a:xfrm>
          <a:prstGeom prst="line">
            <a:avLst/>
          </a:prstGeom>
          <a:ln w="28575">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11" name="五边形 10"/>
          <p:cNvSpPr/>
          <p:nvPr/>
        </p:nvSpPr>
        <p:spPr>
          <a:xfrm rot="16200000" flipV="1">
            <a:off x="-1357342" y="3929054"/>
            <a:ext cx="4500570" cy="214314"/>
          </a:xfrm>
          <a:prstGeom prst="homePlate">
            <a:avLst>
              <a:gd name="adj" fmla="val 90949"/>
            </a:avLst>
          </a:prstGeom>
          <a:solidFill>
            <a:schemeClr val="accent5">
              <a:lumMod val="9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5786" y="2214554"/>
            <a:ext cx="214314" cy="35719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85786" y="3214686"/>
            <a:ext cx="214314" cy="357190"/>
          </a:xfrm>
          <a:prstGeom prst="rect">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a:spLocks/>
          </p:cNvSpPr>
          <p:nvPr/>
        </p:nvSpPr>
        <p:spPr bwMode="auto">
          <a:xfrm>
            <a:off x="1142976" y="3214686"/>
            <a:ext cx="7500990" cy="3000396"/>
          </a:xfrm>
          <a:prstGeom prst="rect">
            <a:avLst/>
          </a:prstGeom>
          <a:solidFill>
            <a:schemeClr val="bg1">
              <a:lumMod val="95000"/>
            </a:schemeClr>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base" latinLnBrk="0" hangingPunct="1">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rgbClr val="0000CC"/>
                </a:solidFill>
                <a:effectLst/>
                <a:uLnTx/>
                <a:uFillTx/>
                <a:latin typeface="黑体" pitchFamily="49" charset="-122"/>
                <a:ea typeface="黑体" pitchFamily="49" charset="-122"/>
                <a:cs typeface="+mn-cs"/>
              </a:rPr>
              <a:t>抢救时间窗</a:t>
            </a:r>
            <a:r>
              <a:rPr kumimoji="0" lang="zh-CN" altLang="en-US" sz="2000" b="0" i="0" u="none" strike="noStrike" kern="0" cap="none" spc="0" normalizeH="0" baseline="0" noProof="0" dirty="0" smtClean="0">
                <a:ln>
                  <a:noFill/>
                </a:ln>
                <a:solidFill>
                  <a:srgbClr val="0000CC"/>
                </a:solidFill>
                <a:effectLst/>
                <a:uLnTx/>
                <a:uFillTx/>
                <a:latin typeface="黑体" pitchFamily="49" charset="-122"/>
                <a:ea typeface="黑体" pitchFamily="49" charset="-122"/>
                <a:cs typeface="+mn-cs"/>
                <a:sym typeface="+mn-ea"/>
              </a:rPr>
              <a:t>[1] </a:t>
            </a:r>
            <a:r>
              <a:rPr kumimoji="0" lang="zh-CN" altLang="en-US" sz="2000" b="0" i="0" u="none" strike="noStrike" kern="0" cap="none" spc="0" normalizeH="0" baseline="0" noProof="0" dirty="0" smtClean="0">
                <a:ln>
                  <a:noFill/>
                </a:ln>
                <a:solidFill>
                  <a:srgbClr val="0000CC"/>
                </a:solidFill>
                <a:effectLst/>
                <a:uLnTx/>
                <a:uFillTx/>
                <a:latin typeface="黑体" pitchFamily="49" charset="-122"/>
                <a:ea typeface="黑体" pitchFamily="49" charset="-122"/>
                <a:cs typeface="+mn-cs"/>
              </a:rPr>
              <a:t>：</a:t>
            </a:r>
            <a:endParaRPr kumimoji="0" lang="en-US" altLang="zh-CN" sz="2000" b="0" i="0" u="none" strike="noStrike" kern="0" cap="none" spc="0" normalizeH="0" baseline="0" noProof="0" dirty="0" smtClean="0">
              <a:ln>
                <a:noFill/>
              </a:ln>
              <a:solidFill>
                <a:srgbClr val="0000CC"/>
              </a:solidFill>
              <a:effectLst/>
              <a:uLnTx/>
              <a:uFillTx/>
              <a:latin typeface="黑体" pitchFamily="49" charset="-122"/>
              <a:ea typeface="黑体" pitchFamily="49" charset="-122"/>
              <a:cs typeface="+mn-cs"/>
            </a:endParaRPr>
          </a:p>
          <a:p>
            <a:pPr marL="0" marR="0" lvl="0" indent="0" algn="l" defTabSz="914400" rtl="0" eaLnBrk="1" fontAlgn="base" latinLnBrk="0" hangingPunct="1">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rgbClr val="0000CC"/>
                </a:solidFill>
                <a:effectLst/>
                <a:uLnTx/>
                <a:uFillTx/>
                <a:latin typeface="黑体" pitchFamily="49" charset="-122"/>
                <a:ea typeface="黑体" pitchFamily="49" charset="-122"/>
                <a:cs typeface="+mn-cs"/>
              </a:rPr>
              <a:t>原则：</a:t>
            </a:r>
            <a:r>
              <a:rPr kumimoji="0" lang="zh-CN" altLang="en-US"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发病</a:t>
            </a:r>
            <a:r>
              <a:rPr kumimoji="0" lang="en-US" altLang="zh-CN"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12 h </a:t>
            </a:r>
            <a:r>
              <a:rPr kumimoji="0" lang="zh-CN" altLang="en-US"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内紧急冠脉介入（</a:t>
            </a:r>
            <a:r>
              <a:rPr kumimoji="0" lang="en-US" altLang="zh-CN"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PCI</a:t>
            </a:r>
            <a:r>
              <a:rPr kumimoji="0" lang="zh-CN" altLang="en-US"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）治疗，可大程度地</a:t>
            </a:r>
            <a:endParaRPr kumimoji="0" lang="en-US" altLang="zh-CN"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endParaRPr>
          </a:p>
          <a:p>
            <a:pPr marL="0" marR="0" lvl="0" indent="0" algn="l" defTabSz="914400" rtl="0" eaLnBrk="1" fontAlgn="base" latinLnBrk="0" hangingPunct="1">
              <a:spcBef>
                <a:spcPct val="20000"/>
              </a:spcBef>
              <a:spcAft>
                <a:spcPct val="0"/>
              </a:spcAft>
              <a:buClrTx/>
              <a:buSzTx/>
              <a:buFontTx/>
              <a:buNone/>
              <a:tabLst/>
              <a:defRPr/>
            </a:pPr>
            <a:r>
              <a:rPr lang="en-US" altLang="zh-CN" sz="2000" kern="0" dirty="0" smtClean="0">
                <a:latin typeface="黑体" pitchFamily="49" charset="-122"/>
                <a:ea typeface="黑体" pitchFamily="49" charset="-122"/>
              </a:rPr>
              <a:t>      </a:t>
            </a:r>
            <a:r>
              <a:rPr kumimoji="0" lang="zh-CN" altLang="en-US"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rPr>
              <a:t>挽救心肌。</a:t>
            </a:r>
            <a:endParaRPr kumimoji="0" lang="en-US" altLang="zh-CN" sz="2000" b="0" i="0" u="none" strike="noStrike" kern="0" cap="none" spc="0" normalizeH="0" baseline="0" noProof="0" dirty="0" smtClean="0">
              <a:ln>
                <a:noFill/>
              </a:ln>
              <a:solidFill>
                <a:schemeClr val="tx1"/>
              </a:solidFill>
              <a:effectLst/>
              <a:uLnTx/>
              <a:uFillTx/>
              <a:latin typeface="黑体" pitchFamily="49" charset="-122"/>
              <a:ea typeface="黑体" pitchFamily="49" charset="-122"/>
              <a:cs typeface="+mn-cs"/>
            </a:endParaRPr>
          </a:p>
          <a:p>
            <a:pPr lvl="0" fontAlgn="base">
              <a:spcBef>
                <a:spcPct val="20000"/>
              </a:spcBef>
              <a:spcAft>
                <a:spcPct val="0"/>
              </a:spcAft>
              <a:defRPr/>
            </a:pPr>
            <a:r>
              <a:rPr lang="zh-CN" altLang="en-US" sz="2000" kern="0" dirty="0" smtClean="0">
                <a:solidFill>
                  <a:srgbClr val="0000CC"/>
                </a:solidFill>
                <a:latin typeface="黑体" pitchFamily="49" charset="-122"/>
                <a:ea typeface="黑体" pitchFamily="49" charset="-122"/>
              </a:rPr>
              <a:t>要求：</a:t>
            </a:r>
          </a:p>
          <a:p>
            <a:pPr lvl="0" fontAlgn="base">
              <a:spcBef>
                <a:spcPct val="20000"/>
              </a:spcBef>
              <a:spcAft>
                <a:spcPct val="0"/>
              </a:spcAft>
              <a:defRPr/>
            </a:pPr>
            <a:r>
              <a:rPr lang="zh-CN" altLang="en-US" sz="2000" kern="0" dirty="0" smtClean="0">
                <a:latin typeface="黑体" pitchFamily="49" charset="-122"/>
                <a:ea typeface="黑体" pitchFamily="49" charset="-122"/>
              </a:rPr>
              <a:t>    （</a:t>
            </a:r>
            <a:r>
              <a:rPr lang="en-US" altLang="zh-CN" sz="2000" kern="0" dirty="0" smtClean="0">
                <a:latin typeface="黑体" pitchFamily="49" charset="-122"/>
                <a:ea typeface="黑体" pitchFamily="49" charset="-122"/>
              </a:rPr>
              <a:t>1</a:t>
            </a:r>
            <a:r>
              <a:rPr lang="zh-CN" altLang="en-US" sz="2000" kern="0" dirty="0" smtClean="0">
                <a:latin typeface="黑体" pitchFamily="49" charset="-122"/>
                <a:ea typeface="黑体" pitchFamily="49" charset="-122"/>
              </a:rPr>
              <a:t>）入院至球囊扩张的时间＜</a:t>
            </a:r>
            <a:r>
              <a:rPr lang="en-US" altLang="zh-CN" sz="2000" kern="0" dirty="0" smtClean="0">
                <a:latin typeface="黑体" pitchFamily="49" charset="-122"/>
                <a:ea typeface="黑体" pitchFamily="49" charset="-122"/>
              </a:rPr>
              <a:t>90 min</a:t>
            </a:r>
            <a:r>
              <a:rPr lang="zh-CN" altLang="en-US" sz="2000" kern="0" dirty="0" smtClean="0">
                <a:latin typeface="黑体" pitchFamily="49" charset="-122"/>
                <a:ea typeface="黑体" pitchFamily="49" charset="-122"/>
              </a:rPr>
              <a:t>，或使用溶栓药物的  </a:t>
            </a:r>
            <a:endParaRPr lang="en-US" altLang="zh-CN" sz="2000" kern="0" dirty="0" smtClean="0">
              <a:latin typeface="黑体" pitchFamily="49" charset="-122"/>
              <a:ea typeface="黑体" pitchFamily="49" charset="-122"/>
            </a:endParaRPr>
          </a:p>
          <a:p>
            <a:pPr lvl="0" fontAlgn="base">
              <a:spcBef>
                <a:spcPct val="20000"/>
              </a:spcBef>
              <a:spcAft>
                <a:spcPct val="0"/>
              </a:spcAft>
              <a:defRPr/>
            </a:pPr>
            <a:r>
              <a:rPr lang="en-US" altLang="zh-CN" sz="2000" kern="0" dirty="0" smtClean="0">
                <a:latin typeface="黑体" pitchFamily="49" charset="-122"/>
                <a:ea typeface="黑体" pitchFamily="49" charset="-122"/>
              </a:rPr>
              <a:t>     </a:t>
            </a:r>
            <a:r>
              <a:rPr lang="zh-CN" altLang="en-US" sz="2000" kern="0" dirty="0" smtClean="0">
                <a:latin typeface="黑体" pitchFamily="49" charset="-122"/>
                <a:ea typeface="黑体" pitchFamily="49" charset="-122"/>
              </a:rPr>
              <a:t>时间要小于 </a:t>
            </a:r>
            <a:r>
              <a:rPr lang="en-US" altLang="zh-CN" sz="2000" kern="0" dirty="0" smtClean="0">
                <a:latin typeface="黑体" pitchFamily="49" charset="-122"/>
                <a:ea typeface="黑体" pitchFamily="49" charset="-122"/>
              </a:rPr>
              <a:t>30 min </a:t>
            </a:r>
            <a:endParaRPr lang="zh-CN" altLang="en-US" sz="2000" kern="0" dirty="0" smtClean="0">
              <a:latin typeface="黑体" pitchFamily="49" charset="-122"/>
              <a:ea typeface="黑体" pitchFamily="49" charset="-122"/>
            </a:endParaRPr>
          </a:p>
          <a:p>
            <a:pPr lvl="0" fontAlgn="base">
              <a:spcBef>
                <a:spcPct val="20000"/>
              </a:spcBef>
              <a:spcAft>
                <a:spcPct val="0"/>
              </a:spcAft>
              <a:defRPr/>
            </a:pPr>
            <a:r>
              <a:rPr lang="zh-CN" altLang="en-US" sz="2000" kern="0" dirty="0" smtClean="0">
                <a:latin typeface="黑体" pitchFamily="49" charset="-122"/>
                <a:ea typeface="黑体" pitchFamily="49" charset="-122"/>
              </a:rPr>
              <a:t>    （</a:t>
            </a:r>
            <a:r>
              <a:rPr lang="en-US" altLang="zh-CN" sz="2000" kern="0" dirty="0" smtClean="0">
                <a:latin typeface="黑体" pitchFamily="49" charset="-122"/>
                <a:ea typeface="黑体" pitchFamily="49" charset="-122"/>
              </a:rPr>
              <a:t>2</a:t>
            </a:r>
            <a:r>
              <a:rPr lang="zh-CN" altLang="en-US" sz="2000" kern="0" dirty="0" smtClean="0">
                <a:latin typeface="黑体" pitchFamily="49" charset="-122"/>
                <a:ea typeface="黑体" pitchFamily="49" charset="-122"/>
              </a:rPr>
              <a:t>）首诊到球囊扩张小于</a:t>
            </a:r>
            <a:r>
              <a:rPr lang="en-US" altLang="zh-CN" sz="2000" kern="0" dirty="0" smtClean="0">
                <a:latin typeface="黑体" pitchFamily="49" charset="-122"/>
                <a:ea typeface="黑体" pitchFamily="49" charset="-122"/>
              </a:rPr>
              <a:t>120 min</a:t>
            </a:r>
            <a:r>
              <a:rPr lang="zh-CN" altLang="en-US" sz="2000" kern="0" dirty="0" smtClean="0">
                <a:latin typeface="黑体" pitchFamily="49" charset="-122"/>
                <a:ea typeface="黑体" pitchFamily="49" charset="-122"/>
                <a:sym typeface="+mn-ea"/>
              </a:rPr>
              <a:t>或</a:t>
            </a:r>
            <a:r>
              <a:rPr lang="zh-CN" altLang="en-US" sz="2000" kern="0" dirty="0" smtClean="0">
                <a:latin typeface="黑体" pitchFamily="49" charset="-122"/>
                <a:ea typeface="黑体" pitchFamily="49" charset="-122"/>
              </a:rPr>
              <a:t>使用溶栓药物小于</a:t>
            </a:r>
            <a:r>
              <a:rPr lang="en-US" altLang="zh-CN" sz="2000" kern="0" dirty="0" smtClean="0">
                <a:latin typeface="黑体" pitchFamily="49" charset="-122"/>
                <a:ea typeface="黑体" pitchFamily="49" charset="-122"/>
              </a:rPr>
              <a:t>90min</a:t>
            </a:r>
            <a:endParaRPr lang="zh-CN" altLang="en-US" sz="2000" kern="0" dirty="0" smtClean="0">
              <a:latin typeface="黑体" pitchFamily="49" charset="-122"/>
              <a:ea typeface="黑体" pitchFamily="49" charset="-122"/>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zh-CN" altLang="en-US" sz="2000" b="0" i="0" u="none" strike="noStrike" kern="0" cap="none" spc="0" normalizeH="0" baseline="0" noProof="0" dirty="0">
              <a:ln>
                <a:noFill/>
              </a:ln>
              <a:solidFill>
                <a:schemeClr val="tx1"/>
              </a:solidFill>
              <a:effectLst/>
              <a:uLnTx/>
              <a:uFillTx/>
              <a:latin typeface="黑体" pitchFamily="49" charset="-122"/>
              <a:ea typeface="黑体" pitchFamily="49" charset="-122"/>
              <a:cs typeface="+mn-cs"/>
            </a:endParaRP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心肌梗死--急救中心 林可（修改）">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血液灌流在急性中毒治疗中的应用(10.26)</Template>
  <TotalTime>627</TotalTime>
  <Words>2215</Words>
  <Application>Microsoft Office PowerPoint</Application>
  <PresentationFormat>全屏显示(4:3)</PresentationFormat>
  <Paragraphs>308</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心肌梗死--急救中心 林可（修改）</vt:lpstr>
      <vt:lpstr>        专家介绍 马渝，女，主任医师，教授，硕士研究生导师。重庆市急救中心书记。毕业于重庆医科大学，心内科硕士；曾在北京阜外医院心血管内科进修1年、法国波尔多大学ICU进修1年；在心血管内科及危重病人救治方面具有丰富的临床经验和高深的造诣。目前担任重庆市医师协会重症医学医师分会会长、重庆市医学会重症医学专委会副主任委员、中国医师协会重症医学医师分会委员、中华医学会急诊医学分会急诊与危重病质量管理学组委员、中华医学会创伤学分会创伤感染学组委员、中国研究型医院学会急救医学专委会常务委员、中国研究型医院学会心肺复苏学专委会常务委员。 </vt:lpstr>
      <vt:lpstr>高危急性胸痛患者的鉴别与诊治</vt:lpstr>
      <vt:lpstr>主要内容</vt:lpstr>
      <vt:lpstr>概述</vt:lpstr>
      <vt:lpstr>概述</vt:lpstr>
      <vt:lpstr>概述</vt:lpstr>
      <vt:lpstr>概述</vt:lpstr>
      <vt:lpstr>常见的五种急性高危胸痛疾病</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高危急性胸痛患者的危险分层及早期救治</dc:title>
  <dc:creator>xcj</dc:creator>
  <cp:lastModifiedBy>Administrator</cp:lastModifiedBy>
  <cp:revision>242</cp:revision>
  <dcterms:created xsi:type="dcterms:W3CDTF">2016-11-04T12:20:24Z</dcterms:created>
  <dcterms:modified xsi:type="dcterms:W3CDTF">2016-11-09T09:37:50Z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