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93" r:id="rId3"/>
    <p:sldId id="294" r:id="rId4"/>
    <p:sldId id="295" r:id="rId5"/>
    <p:sldId id="273" r:id="rId6"/>
    <p:sldId id="279" r:id="rId7"/>
    <p:sldId id="280" r:id="rId8"/>
    <p:sldId id="272" r:id="rId9"/>
    <p:sldId id="281" r:id="rId10"/>
    <p:sldId id="282" r:id="rId11"/>
    <p:sldId id="284" r:id="rId12"/>
    <p:sldId id="296" r:id="rId13"/>
    <p:sldId id="265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82C2"/>
    <a:srgbClr val="BAE2F8"/>
    <a:srgbClr val="3FAFED"/>
    <a:srgbClr val="90D0F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54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02BEE0-CE80-4F72-AD70-F643D109A22C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94B408A1-7804-449B-90DC-86D4BBDBB6EE}">
      <dgm:prSet phldrT="[文本]" custT="1"/>
      <dgm:spPr/>
      <dgm:t>
        <a:bodyPr/>
        <a:lstStyle/>
        <a:p>
          <a:pPr>
            <a:lnSpc>
              <a:spcPts val="2400"/>
            </a:lnSpc>
          </a:pPr>
          <a:r>
            <a:rPr lang="zh-CN" altLang="en-US" sz="3300" b="1" dirty="0" smtClean="0">
              <a:solidFill>
                <a:srgbClr val="C00000"/>
              </a:solidFill>
            </a:rPr>
            <a:t>政府</a:t>
          </a:r>
          <a:endParaRPr lang="en-US" altLang="zh-CN" sz="3300" b="1" dirty="0" smtClean="0">
            <a:solidFill>
              <a:srgbClr val="C00000"/>
            </a:solidFill>
          </a:endParaRPr>
        </a:p>
        <a:p>
          <a:pPr>
            <a:lnSpc>
              <a:spcPts val="2400"/>
            </a:lnSpc>
          </a:pPr>
          <a:r>
            <a:rPr lang="zh-CN" altLang="en-US" sz="2300" b="1" dirty="0" smtClean="0"/>
            <a:t>保障方</a:t>
          </a:r>
          <a:endParaRPr lang="zh-CN" altLang="en-US" sz="2300" b="1" dirty="0"/>
        </a:p>
      </dgm:t>
    </dgm:pt>
    <dgm:pt modelId="{CBB75AA6-1B27-4574-ABBB-FB2337366A4B}" type="parTrans" cxnId="{30DE4243-682B-449E-998A-DAA355836883}">
      <dgm:prSet/>
      <dgm:spPr/>
      <dgm:t>
        <a:bodyPr/>
        <a:lstStyle/>
        <a:p>
          <a:endParaRPr lang="zh-CN" altLang="en-US"/>
        </a:p>
      </dgm:t>
    </dgm:pt>
    <dgm:pt modelId="{DB5CAB8A-C8E8-447F-9BB2-B4D7A39917BB}" type="sibTrans" cxnId="{30DE4243-682B-449E-998A-DAA355836883}">
      <dgm:prSet/>
      <dgm:spPr/>
      <dgm:t>
        <a:bodyPr/>
        <a:lstStyle/>
        <a:p>
          <a:endParaRPr lang="zh-CN" altLang="en-US"/>
        </a:p>
      </dgm:t>
    </dgm:pt>
    <dgm:pt modelId="{55955727-09B0-47A5-BDEF-82AA5A3733DF}">
      <dgm:prSet phldrT="[文本]" custT="1"/>
      <dgm:spPr/>
      <dgm:t>
        <a:bodyPr/>
        <a:lstStyle/>
        <a:p>
          <a:pPr>
            <a:lnSpc>
              <a:spcPts val="2400"/>
            </a:lnSpc>
          </a:pPr>
          <a:r>
            <a:rPr lang="zh-CN" altLang="en-US" sz="2300" b="1" dirty="0" smtClean="0">
              <a:solidFill>
                <a:srgbClr val="C00000"/>
              </a:solidFill>
            </a:rPr>
            <a:t>医院</a:t>
          </a:r>
          <a:endParaRPr lang="en-US" altLang="zh-CN" sz="2300" b="1" dirty="0" smtClean="0">
            <a:solidFill>
              <a:srgbClr val="C00000"/>
            </a:solidFill>
          </a:endParaRPr>
        </a:p>
        <a:p>
          <a:pPr>
            <a:lnSpc>
              <a:spcPts val="2400"/>
            </a:lnSpc>
          </a:pPr>
          <a:r>
            <a:rPr lang="zh-CN" altLang="en-US" sz="2000" b="1" dirty="0" smtClean="0"/>
            <a:t>提供方</a:t>
          </a:r>
        </a:p>
      </dgm:t>
    </dgm:pt>
    <dgm:pt modelId="{E59D1034-F083-4FE1-B42C-249A0B7DA150}" type="parTrans" cxnId="{63B89B30-FF4E-4A4D-BE34-8813098A0432}">
      <dgm:prSet/>
      <dgm:spPr/>
      <dgm:t>
        <a:bodyPr/>
        <a:lstStyle/>
        <a:p>
          <a:endParaRPr lang="zh-CN" altLang="en-US"/>
        </a:p>
      </dgm:t>
    </dgm:pt>
    <dgm:pt modelId="{6DDB0B17-0B4E-4A7A-B77F-B27548C1951B}" type="sibTrans" cxnId="{63B89B30-FF4E-4A4D-BE34-8813098A0432}">
      <dgm:prSet/>
      <dgm:spPr/>
      <dgm:t>
        <a:bodyPr/>
        <a:lstStyle/>
        <a:p>
          <a:endParaRPr lang="zh-CN" altLang="en-US"/>
        </a:p>
      </dgm:t>
    </dgm:pt>
    <dgm:pt modelId="{5A407319-9A88-418B-A091-8A0D2A94BB66}">
      <dgm:prSet phldrT="[文本]" custT="1"/>
      <dgm:spPr/>
      <dgm:t>
        <a:bodyPr/>
        <a:lstStyle/>
        <a:p>
          <a:pPr>
            <a:lnSpc>
              <a:spcPts val="2400"/>
            </a:lnSpc>
          </a:pPr>
          <a:r>
            <a:rPr lang="zh-CN" altLang="en-US" sz="2300" b="1" dirty="0" smtClean="0">
              <a:solidFill>
                <a:srgbClr val="C00000"/>
              </a:solidFill>
            </a:rPr>
            <a:t>患者</a:t>
          </a:r>
          <a:endParaRPr lang="en-US" altLang="zh-CN" sz="2300" b="1" dirty="0" smtClean="0">
            <a:solidFill>
              <a:srgbClr val="C00000"/>
            </a:solidFill>
          </a:endParaRPr>
        </a:p>
        <a:p>
          <a:pPr>
            <a:lnSpc>
              <a:spcPts val="2400"/>
            </a:lnSpc>
          </a:pPr>
          <a:r>
            <a:rPr lang="zh-CN" altLang="en-US" sz="2000" b="1" dirty="0" smtClean="0"/>
            <a:t>需求方</a:t>
          </a:r>
        </a:p>
      </dgm:t>
    </dgm:pt>
    <dgm:pt modelId="{43ACC1CE-7F34-4AD4-957C-FAD107D53ED4}" type="parTrans" cxnId="{B6C8F69B-523C-45FB-8CE1-2F43E56BDF7C}">
      <dgm:prSet/>
      <dgm:spPr/>
      <dgm:t>
        <a:bodyPr/>
        <a:lstStyle/>
        <a:p>
          <a:endParaRPr lang="zh-CN" altLang="en-US"/>
        </a:p>
      </dgm:t>
    </dgm:pt>
    <dgm:pt modelId="{58141ABF-7CD3-42C7-84F5-98F984609438}" type="sibTrans" cxnId="{B6C8F69B-523C-45FB-8CE1-2F43E56BDF7C}">
      <dgm:prSet/>
      <dgm:spPr/>
      <dgm:t>
        <a:bodyPr/>
        <a:lstStyle/>
        <a:p>
          <a:endParaRPr lang="zh-CN" altLang="en-US"/>
        </a:p>
      </dgm:t>
    </dgm:pt>
    <dgm:pt modelId="{B6DE0DB1-552C-4457-8F82-2F1C3F7E6CD6}" type="pres">
      <dgm:prSet presAssocID="{B602BEE0-CE80-4F72-AD70-F643D109A22C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5C7A1888-0001-4EB9-AE5D-7C4E5E381E0C}" type="pres">
      <dgm:prSet presAssocID="{94B408A1-7804-449B-90DC-86D4BBDBB6EE}" presName="gear1" presStyleLbl="node1" presStyleIdx="0" presStyleCnt="3" custLinFactNeighborX="-11158" custLinFactNeighborY="-8645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C1FDB3-435F-4EC4-8D85-BDAC12CA6CFF}" type="pres">
      <dgm:prSet presAssocID="{94B408A1-7804-449B-90DC-86D4BBDBB6EE}" presName="gear1srcNode" presStyleLbl="node1" presStyleIdx="0" presStyleCnt="3"/>
      <dgm:spPr/>
      <dgm:t>
        <a:bodyPr/>
        <a:lstStyle/>
        <a:p>
          <a:endParaRPr lang="zh-CN" altLang="en-US"/>
        </a:p>
      </dgm:t>
    </dgm:pt>
    <dgm:pt modelId="{BB35FE12-E1C7-4789-9B5C-5D70C42392F9}" type="pres">
      <dgm:prSet presAssocID="{94B408A1-7804-449B-90DC-86D4BBDBB6EE}" presName="gear1dstNode" presStyleLbl="node1" presStyleIdx="0" presStyleCnt="3"/>
      <dgm:spPr/>
      <dgm:t>
        <a:bodyPr/>
        <a:lstStyle/>
        <a:p>
          <a:endParaRPr lang="zh-CN" altLang="en-US"/>
        </a:p>
      </dgm:t>
    </dgm:pt>
    <dgm:pt modelId="{8F4D7BC9-3287-4FD2-A940-B0B7E1D56D20}" type="pres">
      <dgm:prSet presAssocID="{55955727-09B0-47A5-BDEF-82AA5A3733DF}" presName="gear2" presStyleLbl="node1" presStyleIdx="1" presStyleCnt="3" custLinFactNeighborX="-15464" custLinFactNeighborY="-2033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0ACE7A-C02E-473C-8865-8BEB4F4F42FE}" type="pres">
      <dgm:prSet presAssocID="{55955727-09B0-47A5-BDEF-82AA5A3733DF}" presName="gear2srcNode" presStyleLbl="node1" presStyleIdx="1" presStyleCnt="3"/>
      <dgm:spPr/>
      <dgm:t>
        <a:bodyPr/>
        <a:lstStyle/>
        <a:p>
          <a:endParaRPr lang="zh-CN" altLang="en-US"/>
        </a:p>
      </dgm:t>
    </dgm:pt>
    <dgm:pt modelId="{DF4FF256-FA18-4254-A2BE-D7EF7C45908F}" type="pres">
      <dgm:prSet presAssocID="{55955727-09B0-47A5-BDEF-82AA5A3733DF}" presName="gear2dstNode" presStyleLbl="node1" presStyleIdx="1" presStyleCnt="3"/>
      <dgm:spPr/>
      <dgm:t>
        <a:bodyPr/>
        <a:lstStyle/>
        <a:p>
          <a:endParaRPr lang="zh-CN" altLang="en-US"/>
        </a:p>
      </dgm:t>
    </dgm:pt>
    <dgm:pt modelId="{BA552EBE-DE14-4F82-8BDE-A5F57E8615AC}" type="pres">
      <dgm:prSet presAssocID="{5A407319-9A88-418B-A091-8A0D2A94BB66}" presName="gear3" presStyleLbl="node1" presStyleIdx="2" presStyleCnt="3" custLinFactNeighborX="2647" custLinFactNeighborY="92808"/>
      <dgm:spPr/>
      <dgm:t>
        <a:bodyPr/>
        <a:lstStyle/>
        <a:p>
          <a:endParaRPr lang="zh-CN" altLang="en-US"/>
        </a:p>
      </dgm:t>
    </dgm:pt>
    <dgm:pt modelId="{67DF4B90-CDA6-4CC9-BF6E-03540B2F6803}" type="pres">
      <dgm:prSet presAssocID="{5A407319-9A88-418B-A091-8A0D2A94BB66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CAF3120-5BA0-4DE1-AEBD-D6E44E050568}" type="pres">
      <dgm:prSet presAssocID="{5A407319-9A88-418B-A091-8A0D2A94BB66}" presName="gear3srcNode" presStyleLbl="node1" presStyleIdx="2" presStyleCnt="3"/>
      <dgm:spPr/>
      <dgm:t>
        <a:bodyPr/>
        <a:lstStyle/>
        <a:p>
          <a:endParaRPr lang="zh-CN" altLang="en-US"/>
        </a:p>
      </dgm:t>
    </dgm:pt>
    <dgm:pt modelId="{C5694349-229E-42D5-BEC2-E02F09F06E55}" type="pres">
      <dgm:prSet presAssocID="{5A407319-9A88-418B-A091-8A0D2A94BB66}" presName="gear3dstNode" presStyleLbl="node1" presStyleIdx="2" presStyleCnt="3"/>
      <dgm:spPr/>
      <dgm:t>
        <a:bodyPr/>
        <a:lstStyle/>
        <a:p>
          <a:endParaRPr lang="zh-CN" altLang="en-US"/>
        </a:p>
      </dgm:t>
    </dgm:pt>
    <dgm:pt modelId="{387DE22D-AAFA-4C28-AA2B-DDF07151B233}" type="pres">
      <dgm:prSet presAssocID="{DB5CAB8A-C8E8-447F-9BB2-B4D7A39917BB}" presName="connector1" presStyleLbl="sibTrans2D1" presStyleIdx="0" presStyleCnt="3" custLinFactNeighborX="-12189" custLinFactNeighborY="-61106"/>
      <dgm:spPr/>
      <dgm:t>
        <a:bodyPr/>
        <a:lstStyle/>
        <a:p>
          <a:endParaRPr lang="zh-CN" altLang="en-US"/>
        </a:p>
      </dgm:t>
    </dgm:pt>
    <dgm:pt modelId="{25F203D5-D796-458C-9D57-DB3E65963646}" type="pres">
      <dgm:prSet presAssocID="{6DDB0B17-0B4E-4A7A-B77F-B27548C1951B}" presName="connector2" presStyleLbl="sibTrans2D1" presStyleIdx="1" presStyleCnt="3" custScaleX="106222" custLinFactNeighborX="-4464" custLinFactNeighborY="-20313"/>
      <dgm:spPr/>
      <dgm:t>
        <a:bodyPr/>
        <a:lstStyle/>
        <a:p>
          <a:endParaRPr lang="zh-CN" altLang="en-US"/>
        </a:p>
      </dgm:t>
    </dgm:pt>
    <dgm:pt modelId="{A8585C48-63D1-49F3-A7C9-945DB3049A4B}" type="pres">
      <dgm:prSet presAssocID="{58141ABF-7CD3-42C7-84F5-98F984609438}" presName="connector3" presStyleLbl="sibTrans2D1" presStyleIdx="2" presStyleCnt="3" custLinFactNeighborX="-784" custLinFactNeighborY="94183"/>
      <dgm:spPr/>
      <dgm:t>
        <a:bodyPr/>
        <a:lstStyle/>
        <a:p>
          <a:endParaRPr lang="zh-CN" altLang="en-US"/>
        </a:p>
      </dgm:t>
    </dgm:pt>
  </dgm:ptLst>
  <dgm:cxnLst>
    <dgm:cxn modelId="{B69500E8-3815-45B2-8209-942D79C168BC}" type="presOf" srcId="{55955727-09B0-47A5-BDEF-82AA5A3733DF}" destId="{8F4D7BC9-3287-4FD2-A940-B0B7E1D56D20}" srcOrd="0" destOrd="0" presId="urn:microsoft.com/office/officeart/2005/8/layout/gear1"/>
    <dgm:cxn modelId="{4B6634DC-CE8E-44C4-8005-C7AFE3017F5A}" type="presOf" srcId="{94B408A1-7804-449B-90DC-86D4BBDBB6EE}" destId="{DAC1FDB3-435F-4EC4-8D85-BDAC12CA6CFF}" srcOrd="1" destOrd="0" presId="urn:microsoft.com/office/officeart/2005/8/layout/gear1"/>
    <dgm:cxn modelId="{384B0959-E7D6-4217-96FC-58A2705652A9}" type="presOf" srcId="{6DDB0B17-0B4E-4A7A-B77F-B27548C1951B}" destId="{25F203D5-D796-458C-9D57-DB3E65963646}" srcOrd="0" destOrd="0" presId="urn:microsoft.com/office/officeart/2005/8/layout/gear1"/>
    <dgm:cxn modelId="{47E14AEB-E4B7-4544-B715-69E366D57287}" type="presOf" srcId="{94B408A1-7804-449B-90DC-86D4BBDBB6EE}" destId="{5C7A1888-0001-4EB9-AE5D-7C4E5E381E0C}" srcOrd="0" destOrd="0" presId="urn:microsoft.com/office/officeart/2005/8/layout/gear1"/>
    <dgm:cxn modelId="{8E2491EB-F58B-4C85-848C-46CB1DB66843}" type="presOf" srcId="{5A407319-9A88-418B-A091-8A0D2A94BB66}" destId="{CCAF3120-5BA0-4DE1-AEBD-D6E44E050568}" srcOrd="2" destOrd="0" presId="urn:microsoft.com/office/officeart/2005/8/layout/gear1"/>
    <dgm:cxn modelId="{63B89B30-FF4E-4A4D-BE34-8813098A0432}" srcId="{B602BEE0-CE80-4F72-AD70-F643D109A22C}" destId="{55955727-09B0-47A5-BDEF-82AA5A3733DF}" srcOrd="1" destOrd="0" parTransId="{E59D1034-F083-4FE1-B42C-249A0B7DA150}" sibTransId="{6DDB0B17-0B4E-4A7A-B77F-B27548C1951B}"/>
    <dgm:cxn modelId="{986D38BB-80BB-48D4-855B-7A700AABC82D}" type="presOf" srcId="{55955727-09B0-47A5-BDEF-82AA5A3733DF}" destId="{DF4FF256-FA18-4254-A2BE-D7EF7C45908F}" srcOrd="2" destOrd="0" presId="urn:microsoft.com/office/officeart/2005/8/layout/gear1"/>
    <dgm:cxn modelId="{CC84BA14-8C00-4B76-B320-6DCBBCB38D4A}" type="presOf" srcId="{94B408A1-7804-449B-90DC-86D4BBDBB6EE}" destId="{BB35FE12-E1C7-4789-9B5C-5D70C42392F9}" srcOrd="2" destOrd="0" presId="urn:microsoft.com/office/officeart/2005/8/layout/gear1"/>
    <dgm:cxn modelId="{7017BF32-F317-430C-96F7-3D065B656176}" type="presOf" srcId="{5A407319-9A88-418B-A091-8A0D2A94BB66}" destId="{67DF4B90-CDA6-4CC9-BF6E-03540B2F6803}" srcOrd="1" destOrd="0" presId="urn:microsoft.com/office/officeart/2005/8/layout/gear1"/>
    <dgm:cxn modelId="{B6C8F69B-523C-45FB-8CE1-2F43E56BDF7C}" srcId="{B602BEE0-CE80-4F72-AD70-F643D109A22C}" destId="{5A407319-9A88-418B-A091-8A0D2A94BB66}" srcOrd="2" destOrd="0" parTransId="{43ACC1CE-7F34-4AD4-957C-FAD107D53ED4}" sibTransId="{58141ABF-7CD3-42C7-84F5-98F984609438}"/>
    <dgm:cxn modelId="{DF9C0F40-7F70-442F-960D-CB5C3DEA5ECF}" type="presOf" srcId="{B602BEE0-CE80-4F72-AD70-F643D109A22C}" destId="{B6DE0DB1-552C-4457-8F82-2F1C3F7E6CD6}" srcOrd="0" destOrd="0" presId="urn:microsoft.com/office/officeart/2005/8/layout/gear1"/>
    <dgm:cxn modelId="{FAC68F15-2EBB-495D-AADA-14920084FDAC}" type="presOf" srcId="{58141ABF-7CD3-42C7-84F5-98F984609438}" destId="{A8585C48-63D1-49F3-A7C9-945DB3049A4B}" srcOrd="0" destOrd="0" presId="urn:microsoft.com/office/officeart/2005/8/layout/gear1"/>
    <dgm:cxn modelId="{A9E98414-0B59-4C9A-AA26-2CFCE552286C}" type="presOf" srcId="{55955727-09B0-47A5-BDEF-82AA5A3733DF}" destId="{3D0ACE7A-C02E-473C-8865-8BEB4F4F42FE}" srcOrd="1" destOrd="0" presId="urn:microsoft.com/office/officeart/2005/8/layout/gear1"/>
    <dgm:cxn modelId="{30DE4243-682B-449E-998A-DAA355836883}" srcId="{B602BEE0-CE80-4F72-AD70-F643D109A22C}" destId="{94B408A1-7804-449B-90DC-86D4BBDBB6EE}" srcOrd="0" destOrd="0" parTransId="{CBB75AA6-1B27-4574-ABBB-FB2337366A4B}" sibTransId="{DB5CAB8A-C8E8-447F-9BB2-B4D7A39917BB}"/>
    <dgm:cxn modelId="{3C005A18-6200-491D-AC68-FA58D765FE85}" type="presOf" srcId="{DB5CAB8A-C8E8-447F-9BB2-B4D7A39917BB}" destId="{387DE22D-AAFA-4C28-AA2B-DDF07151B233}" srcOrd="0" destOrd="0" presId="urn:microsoft.com/office/officeart/2005/8/layout/gear1"/>
    <dgm:cxn modelId="{75C233C0-9F9E-4B01-A4EA-BEB73805E5C1}" type="presOf" srcId="{5A407319-9A88-418B-A091-8A0D2A94BB66}" destId="{BA552EBE-DE14-4F82-8BDE-A5F57E8615AC}" srcOrd="0" destOrd="0" presId="urn:microsoft.com/office/officeart/2005/8/layout/gear1"/>
    <dgm:cxn modelId="{F6552E3B-5DE3-4330-8C64-68C0DFC28DFA}" type="presOf" srcId="{5A407319-9A88-418B-A091-8A0D2A94BB66}" destId="{C5694349-229E-42D5-BEC2-E02F09F06E55}" srcOrd="3" destOrd="0" presId="urn:microsoft.com/office/officeart/2005/8/layout/gear1"/>
    <dgm:cxn modelId="{B338AA02-459C-4B08-A173-741C32D2825F}" type="presParOf" srcId="{B6DE0DB1-552C-4457-8F82-2F1C3F7E6CD6}" destId="{5C7A1888-0001-4EB9-AE5D-7C4E5E381E0C}" srcOrd="0" destOrd="0" presId="urn:microsoft.com/office/officeart/2005/8/layout/gear1"/>
    <dgm:cxn modelId="{838AC2DC-AE9B-4B30-9247-987D53459F29}" type="presParOf" srcId="{B6DE0DB1-552C-4457-8F82-2F1C3F7E6CD6}" destId="{DAC1FDB3-435F-4EC4-8D85-BDAC12CA6CFF}" srcOrd="1" destOrd="0" presId="urn:microsoft.com/office/officeart/2005/8/layout/gear1"/>
    <dgm:cxn modelId="{6A8DFA74-AE7C-4EA2-8D9F-A4255D57E15F}" type="presParOf" srcId="{B6DE0DB1-552C-4457-8F82-2F1C3F7E6CD6}" destId="{BB35FE12-E1C7-4789-9B5C-5D70C42392F9}" srcOrd="2" destOrd="0" presId="urn:microsoft.com/office/officeart/2005/8/layout/gear1"/>
    <dgm:cxn modelId="{35D16338-581A-4BF3-B875-FFEF690451B1}" type="presParOf" srcId="{B6DE0DB1-552C-4457-8F82-2F1C3F7E6CD6}" destId="{8F4D7BC9-3287-4FD2-A940-B0B7E1D56D20}" srcOrd="3" destOrd="0" presId="urn:microsoft.com/office/officeart/2005/8/layout/gear1"/>
    <dgm:cxn modelId="{0ED26B40-E3B3-4093-BD90-8D593968EE5E}" type="presParOf" srcId="{B6DE0DB1-552C-4457-8F82-2F1C3F7E6CD6}" destId="{3D0ACE7A-C02E-473C-8865-8BEB4F4F42FE}" srcOrd="4" destOrd="0" presId="urn:microsoft.com/office/officeart/2005/8/layout/gear1"/>
    <dgm:cxn modelId="{2D7A40AF-E653-4403-93B2-0010DC3ACC9C}" type="presParOf" srcId="{B6DE0DB1-552C-4457-8F82-2F1C3F7E6CD6}" destId="{DF4FF256-FA18-4254-A2BE-D7EF7C45908F}" srcOrd="5" destOrd="0" presId="urn:microsoft.com/office/officeart/2005/8/layout/gear1"/>
    <dgm:cxn modelId="{34E9A96C-8731-4A8D-A664-B2BFCB57B817}" type="presParOf" srcId="{B6DE0DB1-552C-4457-8F82-2F1C3F7E6CD6}" destId="{BA552EBE-DE14-4F82-8BDE-A5F57E8615AC}" srcOrd="6" destOrd="0" presId="urn:microsoft.com/office/officeart/2005/8/layout/gear1"/>
    <dgm:cxn modelId="{88081B68-0946-4847-9DCB-2C316D2C128D}" type="presParOf" srcId="{B6DE0DB1-552C-4457-8F82-2F1C3F7E6CD6}" destId="{67DF4B90-CDA6-4CC9-BF6E-03540B2F6803}" srcOrd="7" destOrd="0" presId="urn:microsoft.com/office/officeart/2005/8/layout/gear1"/>
    <dgm:cxn modelId="{FE8165B2-DA4E-419D-8814-B72B3AC0DF4C}" type="presParOf" srcId="{B6DE0DB1-552C-4457-8F82-2F1C3F7E6CD6}" destId="{CCAF3120-5BA0-4DE1-AEBD-D6E44E050568}" srcOrd="8" destOrd="0" presId="urn:microsoft.com/office/officeart/2005/8/layout/gear1"/>
    <dgm:cxn modelId="{05CED565-9A4D-477C-B0BF-4EEF038A3041}" type="presParOf" srcId="{B6DE0DB1-552C-4457-8F82-2F1C3F7E6CD6}" destId="{C5694349-229E-42D5-BEC2-E02F09F06E55}" srcOrd="9" destOrd="0" presId="urn:microsoft.com/office/officeart/2005/8/layout/gear1"/>
    <dgm:cxn modelId="{91069942-F2B9-4935-80A3-E183247E0D4A}" type="presParOf" srcId="{B6DE0DB1-552C-4457-8F82-2F1C3F7E6CD6}" destId="{387DE22D-AAFA-4C28-AA2B-DDF07151B233}" srcOrd="10" destOrd="0" presId="urn:microsoft.com/office/officeart/2005/8/layout/gear1"/>
    <dgm:cxn modelId="{94A740BB-027E-46FC-B9FE-052D101228D4}" type="presParOf" srcId="{B6DE0DB1-552C-4457-8F82-2F1C3F7E6CD6}" destId="{25F203D5-D796-458C-9D57-DB3E65963646}" srcOrd="11" destOrd="0" presId="urn:microsoft.com/office/officeart/2005/8/layout/gear1"/>
    <dgm:cxn modelId="{D407766A-8119-458A-B382-D79EA5240965}" type="presParOf" srcId="{B6DE0DB1-552C-4457-8F82-2F1C3F7E6CD6}" destId="{A8585C48-63D1-49F3-A7C9-945DB3049A4B}" srcOrd="12" destOrd="0" presId="urn:microsoft.com/office/officeart/2005/8/layout/gear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FB1F2C-2B4F-4570-A526-49C22F4ED160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E00FAFBE-A3AE-4EA4-9995-D8242F5AB3BC}">
      <dgm:prSet phldrT="[文本]"/>
      <dgm:spPr/>
      <dgm:t>
        <a:bodyPr/>
        <a:lstStyle/>
        <a:p>
          <a:r>
            <a:rPr lang="zh-CN" altLang="en-US" dirty="0" smtClean="0"/>
            <a:t>降低医药费用</a:t>
          </a:r>
          <a:endParaRPr lang="zh-CN" altLang="en-US" dirty="0"/>
        </a:p>
      </dgm:t>
    </dgm:pt>
    <dgm:pt modelId="{D92B885C-1CCB-4FAA-95D4-2F18E5A51E5A}" type="parTrans" cxnId="{C8D20654-7293-4BA9-B507-F2705F3EECA9}">
      <dgm:prSet/>
      <dgm:spPr/>
      <dgm:t>
        <a:bodyPr/>
        <a:lstStyle/>
        <a:p>
          <a:endParaRPr lang="zh-CN" altLang="en-US"/>
        </a:p>
      </dgm:t>
    </dgm:pt>
    <dgm:pt modelId="{B08E5E9A-427A-4F80-A160-9DABBF02FCE3}" type="sibTrans" cxnId="{C8D20654-7293-4BA9-B507-F2705F3EECA9}">
      <dgm:prSet/>
      <dgm:spPr/>
      <dgm:t>
        <a:bodyPr/>
        <a:lstStyle/>
        <a:p>
          <a:endParaRPr lang="zh-CN" altLang="en-US"/>
        </a:p>
      </dgm:t>
    </dgm:pt>
    <dgm:pt modelId="{C7262CC3-6AD8-4C12-BACF-91787E04FCB9}">
      <dgm:prSet phldrT="[文本]"/>
      <dgm:spPr/>
      <dgm:t>
        <a:bodyPr/>
        <a:lstStyle/>
        <a:p>
          <a:r>
            <a:rPr lang="zh-CN" altLang="en-US" dirty="0" smtClean="0"/>
            <a:t>解决看病难</a:t>
          </a:r>
          <a:endParaRPr lang="zh-CN" altLang="en-US" dirty="0"/>
        </a:p>
      </dgm:t>
    </dgm:pt>
    <dgm:pt modelId="{D6D2F0FD-A730-49FC-AC40-3ED922E787B8}" type="parTrans" cxnId="{5D3BCC5F-3762-483A-A442-8FA969BE1C6A}">
      <dgm:prSet/>
      <dgm:spPr/>
      <dgm:t>
        <a:bodyPr/>
        <a:lstStyle/>
        <a:p>
          <a:endParaRPr lang="zh-CN" altLang="en-US"/>
        </a:p>
      </dgm:t>
    </dgm:pt>
    <dgm:pt modelId="{2A751541-9565-41C3-AEC1-58AFECEC254A}" type="sibTrans" cxnId="{5D3BCC5F-3762-483A-A442-8FA969BE1C6A}">
      <dgm:prSet/>
      <dgm:spPr/>
      <dgm:t>
        <a:bodyPr/>
        <a:lstStyle/>
        <a:p>
          <a:endParaRPr lang="zh-CN" altLang="en-US"/>
        </a:p>
      </dgm:t>
    </dgm:pt>
    <dgm:pt modelId="{175E8932-C92A-4EB0-9974-F4F76BAD6899}">
      <dgm:prSet phldrT="[文本]"/>
      <dgm:spPr/>
      <dgm:t>
        <a:bodyPr/>
        <a:lstStyle/>
        <a:p>
          <a:r>
            <a:rPr lang="zh-CN" altLang="en-US" dirty="0" smtClean="0"/>
            <a:t>提高服务质量</a:t>
          </a:r>
          <a:endParaRPr lang="zh-CN" altLang="en-US" dirty="0"/>
        </a:p>
      </dgm:t>
    </dgm:pt>
    <dgm:pt modelId="{77F12BDA-6F8D-4FF8-B32E-A175C8702B55}" type="parTrans" cxnId="{08259EBF-E321-4064-B423-7DA13B18BFB6}">
      <dgm:prSet/>
      <dgm:spPr/>
      <dgm:t>
        <a:bodyPr/>
        <a:lstStyle/>
        <a:p>
          <a:endParaRPr lang="zh-CN" altLang="en-US"/>
        </a:p>
      </dgm:t>
    </dgm:pt>
    <dgm:pt modelId="{42B4E1D7-F998-45B5-8457-CD0E8160A248}" type="sibTrans" cxnId="{08259EBF-E321-4064-B423-7DA13B18BFB6}">
      <dgm:prSet/>
      <dgm:spPr/>
      <dgm:t>
        <a:bodyPr/>
        <a:lstStyle/>
        <a:p>
          <a:endParaRPr lang="zh-CN" altLang="en-US"/>
        </a:p>
      </dgm:t>
    </dgm:pt>
    <dgm:pt modelId="{EDE791CB-86F8-4058-A3B6-B5A18B26E493}" type="pres">
      <dgm:prSet presAssocID="{F8FB1F2C-2B4F-4570-A526-49C22F4ED160}" presName="diagram" presStyleCnt="0">
        <dgm:presLayoutVars>
          <dgm:dir/>
          <dgm:animLvl val="lvl"/>
          <dgm:resizeHandles val="exact"/>
        </dgm:presLayoutVars>
      </dgm:prSet>
      <dgm:spPr/>
    </dgm:pt>
    <dgm:pt modelId="{DF0169D0-64C2-4E39-89D1-87167BB9DB27}" type="pres">
      <dgm:prSet presAssocID="{E00FAFBE-A3AE-4EA4-9995-D8242F5AB3BC}" presName="compNode" presStyleCnt="0"/>
      <dgm:spPr/>
    </dgm:pt>
    <dgm:pt modelId="{8ABEC920-6538-4D77-A5EE-15A8AD1E4C04}" type="pres">
      <dgm:prSet presAssocID="{E00FAFBE-A3AE-4EA4-9995-D8242F5AB3BC}" presName="childRect" presStyleLbl="bgAcc1" presStyleIdx="0" presStyleCnt="3">
        <dgm:presLayoutVars>
          <dgm:bulletEnabled val="1"/>
        </dgm:presLayoutVars>
      </dgm:prSet>
      <dgm:spPr/>
    </dgm:pt>
    <dgm:pt modelId="{1FE568B0-BE78-4496-A675-E2AF9994367E}" type="pres">
      <dgm:prSet presAssocID="{E00FAFBE-A3AE-4EA4-9995-D8242F5AB3B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605E28-4F0A-45F0-AB0F-7E4E6913ED62}" type="pres">
      <dgm:prSet presAssocID="{E00FAFBE-A3AE-4EA4-9995-D8242F5AB3BC}" presName="parentRect" presStyleLbl="alignNode1" presStyleIdx="0" presStyleCnt="3"/>
      <dgm:spPr/>
      <dgm:t>
        <a:bodyPr/>
        <a:lstStyle/>
        <a:p>
          <a:endParaRPr lang="zh-CN" altLang="en-US"/>
        </a:p>
      </dgm:t>
    </dgm:pt>
    <dgm:pt modelId="{65555878-67D1-43BA-9706-0D5648DD67B0}" type="pres">
      <dgm:prSet presAssocID="{E00FAFBE-A3AE-4EA4-9995-D8242F5AB3BC}" presName="adorn" presStyleLbl="fgAccFollowNode1" presStyleIdx="0" presStyleCnt="3" custLinFactNeighborX="6075" custLinFactNeighborY="594"/>
      <dgm:spPr/>
    </dgm:pt>
    <dgm:pt modelId="{85DBA0FC-E70C-47E9-8A6F-4AB24B491186}" type="pres">
      <dgm:prSet presAssocID="{B08E5E9A-427A-4F80-A160-9DABBF02FCE3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0AE26F4F-716D-489A-A32E-A6E5AFE3C47E}" type="pres">
      <dgm:prSet presAssocID="{C7262CC3-6AD8-4C12-BACF-91787E04FCB9}" presName="compNode" presStyleCnt="0"/>
      <dgm:spPr/>
    </dgm:pt>
    <dgm:pt modelId="{55C25543-3C46-4F59-AFCA-34CF64DE82BC}" type="pres">
      <dgm:prSet presAssocID="{C7262CC3-6AD8-4C12-BACF-91787E04FCB9}" presName="childRect" presStyleLbl="bgAcc1" presStyleIdx="1" presStyleCnt="3">
        <dgm:presLayoutVars>
          <dgm:bulletEnabled val="1"/>
        </dgm:presLayoutVars>
      </dgm:prSet>
      <dgm:spPr/>
    </dgm:pt>
    <dgm:pt modelId="{CD19CEAE-5BB5-4C7E-AF91-9ED033AF55BF}" type="pres">
      <dgm:prSet presAssocID="{C7262CC3-6AD8-4C12-BACF-91787E04FCB9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6C8E5F-755D-4861-B3C7-8F8186BBE858}" type="pres">
      <dgm:prSet presAssocID="{C7262CC3-6AD8-4C12-BACF-91787E04FCB9}" presName="parentRect" presStyleLbl="alignNode1" presStyleIdx="1" presStyleCnt="3"/>
      <dgm:spPr/>
      <dgm:t>
        <a:bodyPr/>
        <a:lstStyle/>
        <a:p>
          <a:endParaRPr lang="zh-CN" altLang="en-US"/>
        </a:p>
      </dgm:t>
    </dgm:pt>
    <dgm:pt modelId="{1FB8F7D9-0301-4DB9-88E3-487B08CCEAD4}" type="pres">
      <dgm:prSet presAssocID="{C7262CC3-6AD8-4C12-BACF-91787E04FCB9}" presName="adorn" presStyleLbl="fgAccFollowNode1" presStyleIdx="1" presStyleCnt="3"/>
      <dgm:spPr/>
    </dgm:pt>
    <dgm:pt modelId="{F2FC6C3B-4342-432F-8C9A-3249CA922F27}" type="pres">
      <dgm:prSet presAssocID="{2A751541-9565-41C3-AEC1-58AFECEC254A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F9A93CF3-D2CA-425D-9B62-A4D45FD722E0}" type="pres">
      <dgm:prSet presAssocID="{175E8932-C92A-4EB0-9974-F4F76BAD6899}" presName="compNode" presStyleCnt="0"/>
      <dgm:spPr/>
    </dgm:pt>
    <dgm:pt modelId="{9DA07B52-711A-494C-8995-4DCC7E254861}" type="pres">
      <dgm:prSet presAssocID="{175E8932-C92A-4EB0-9974-F4F76BAD6899}" presName="childRect" presStyleLbl="bgAcc1" presStyleIdx="2" presStyleCnt="3">
        <dgm:presLayoutVars>
          <dgm:bulletEnabled val="1"/>
        </dgm:presLayoutVars>
      </dgm:prSet>
      <dgm:spPr/>
    </dgm:pt>
    <dgm:pt modelId="{0E6F64EC-243E-4979-9F0E-7DE23C285D67}" type="pres">
      <dgm:prSet presAssocID="{175E8932-C92A-4EB0-9974-F4F76BAD6899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5B4064-A970-4BB1-B5AA-C0D4934AC5A6}" type="pres">
      <dgm:prSet presAssocID="{175E8932-C92A-4EB0-9974-F4F76BAD6899}" presName="parentRect" presStyleLbl="alignNode1" presStyleIdx="2" presStyleCnt="3"/>
      <dgm:spPr/>
      <dgm:t>
        <a:bodyPr/>
        <a:lstStyle/>
        <a:p>
          <a:endParaRPr lang="zh-CN" altLang="en-US"/>
        </a:p>
      </dgm:t>
    </dgm:pt>
    <dgm:pt modelId="{9DE5F029-79D1-4CB7-A75E-C171C0B068FB}" type="pres">
      <dgm:prSet presAssocID="{175E8932-C92A-4EB0-9974-F4F76BAD6899}" presName="adorn" presStyleLbl="fgAccFollowNode1" presStyleIdx="2" presStyleCnt="3"/>
      <dgm:spPr/>
    </dgm:pt>
  </dgm:ptLst>
  <dgm:cxnLst>
    <dgm:cxn modelId="{77218383-1306-4F3F-891E-B3CAFD434CC1}" type="presOf" srcId="{175E8932-C92A-4EB0-9974-F4F76BAD6899}" destId="{0E6F64EC-243E-4979-9F0E-7DE23C285D67}" srcOrd="0" destOrd="0" presId="urn:microsoft.com/office/officeart/2005/8/layout/bList2"/>
    <dgm:cxn modelId="{3D169A54-4FAF-4DA5-A696-D1111895EA5B}" type="presOf" srcId="{C7262CC3-6AD8-4C12-BACF-91787E04FCB9}" destId="{CD19CEAE-5BB5-4C7E-AF91-9ED033AF55BF}" srcOrd="0" destOrd="0" presId="urn:microsoft.com/office/officeart/2005/8/layout/bList2"/>
    <dgm:cxn modelId="{55DF1DCD-AD83-4BA1-B26F-82C454373556}" type="presOf" srcId="{B08E5E9A-427A-4F80-A160-9DABBF02FCE3}" destId="{85DBA0FC-E70C-47E9-8A6F-4AB24B491186}" srcOrd="0" destOrd="0" presId="urn:microsoft.com/office/officeart/2005/8/layout/bList2"/>
    <dgm:cxn modelId="{814A8D7A-2C37-4F78-93E5-5D66C263F7A8}" type="presOf" srcId="{C7262CC3-6AD8-4C12-BACF-91787E04FCB9}" destId="{D36C8E5F-755D-4861-B3C7-8F8186BBE858}" srcOrd="1" destOrd="0" presId="urn:microsoft.com/office/officeart/2005/8/layout/bList2"/>
    <dgm:cxn modelId="{5D3BCC5F-3762-483A-A442-8FA969BE1C6A}" srcId="{F8FB1F2C-2B4F-4570-A526-49C22F4ED160}" destId="{C7262CC3-6AD8-4C12-BACF-91787E04FCB9}" srcOrd="1" destOrd="0" parTransId="{D6D2F0FD-A730-49FC-AC40-3ED922E787B8}" sibTransId="{2A751541-9565-41C3-AEC1-58AFECEC254A}"/>
    <dgm:cxn modelId="{0825FB6E-1FD4-4DD5-A712-3B2B35436FCE}" type="presOf" srcId="{E00FAFBE-A3AE-4EA4-9995-D8242F5AB3BC}" destId="{1FE568B0-BE78-4496-A675-E2AF9994367E}" srcOrd="0" destOrd="0" presId="urn:microsoft.com/office/officeart/2005/8/layout/bList2"/>
    <dgm:cxn modelId="{D205A294-7BE1-44A3-A91D-FBBEDCAE6C27}" type="presOf" srcId="{2A751541-9565-41C3-AEC1-58AFECEC254A}" destId="{F2FC6C3B-4342-432F-8C9A-3249CA922F27}" srcOrd="0" destOrd="0" presId="urn:microsoft.com/office/officeart/2005/8/layout/bList2"/>
    <dgm:cxn modelId="{08259EBF-E321-4064-B423-7DA13B18BFB6}" srcId="{F8FB1F2C-2B4F-4570-A526-49C22F4ED160}" destId="{175E8932-C92A-4EB0-9974-F4F76BAD6899}" srcOrd="2" destOrd="0" parTransId="{77F12BDA-6F8D-4FF8-B32E-A175C8702B55}" sibTransId="{42B4E1D7-F998-45B5-8457-CD0E8160A248}"/>
    <dgm:cxn modelId="{EBD8A738-7260-4693-857C-5A3D39203677}" type="presOf" srcId="{175E8932-C92A-4EB0-9974-F4F76BAD6899}" destId="{135B4064-A970-4BB1-B5AA-C0D4934AC5A6}" srcOrd="1" destOrd="0" presId="urn:microsoft.com/office/officeart/2005/8/layout/bList2"/>
    <dgm:cxn modelId="{C8D20654-7293-4BA9-B507-F2705F3EECA9}" srcId="{F8FB1F2C-2B4F-4570-A526-49C22F4ED160}" destId="{E00FAFBE-A3AE-4EA4-9995-D8242F5AB3BC}" srcOrd="0" destOrd="0" parTransId="{D92B885C-1CCB-4FAA-95D4-2F18E5A51E5A}" sibTransId="{B08E5E9A-427A-4F80-A160-9DABBF02FCE3}"/>
    <dgm:cxn modelId="{0899D873-0A68-466A-8AA7-EDC5F37CD3FA}" type="presOf" srcId="{E00FAFBE-A3AE-4EA4-9995-D8242F5AB3BC}" destId="{34605E28-4F0A-45F0-AB0F-7E4E6913ED62}" srcOrd="1" destOrd="0" presId="urn:microsoft.com/office/officeart/2005/8/layout/bList2"/>
    <dgm:cxn modelId="{A69395D8-D1C1-420A-A376-57D86212DD99}" type="presOf" srcId="{F8FB1F2C-2B4F-4570-A526-49C22F4ED160}" destId="{EDE791CB-86F8-4058-A3B6-B5A18B26E493}" srcOrd="0" destOrd="0" presId="urn:microsoft.com/office/officeart/2005/8/layout/bList2"/>
    <dgm:cxn modelId="{ABDC178F-7095-4285-A948-3D6D0BD4C06C}" type="presParOf" srcId="{EDE791CB-86F8-4058-A3B6-B5A18B26E493}" destId="{DF0169D0-64C2-4E39-89D1-87167BB9DB27}" srcOrd="0" destOrd="0" presId="urn:microsoft.com/office/officeart/2005/8/layout/bList2"/>
    <dgm:cxn modelId="{65CB02FB-1BAF-44E8-A472-DEE245D3D150}" type="presParOf" srcId="{DF0169D0-64C2-4E39-89D1-87167BB9DB27}" destId="{8ABEC920-6538-4D77-A5EE-15A8AD1E4C04}" srcOrd="0" destOrd="0" presId="urn:microsoft.com/office/officeart/2005/8/layout/bList2"/>
    <dgm:cxn modelId="{0B4E6D76-DBBB-422E-AE60-510F80EA319F}" type="presParOf" srcId="{DF0169D0-64C2-4E39-89D1-87167BB9DB27}" destId="{1FE568B0-BE78-4496-A675-E2AF9994367E}" srcOrd="1" destOrd="0" presId="urn:microsoft.com/office/officeart/2005/8/layout/bList2"/>
    <dgm:cxn modelId="{A74B218C-312C-47EC-88C0-A67D3177C9F2}" type="presParOf" srcId="{DF0169D0-64C2-4E39-89D1-87167BB9DB27}" destId="{34605E28-4F0A-45F0-AB0F-7E4E6913ED62}" srcOrd="2" destOrd="0" presId="urn:microsoft.com/office/officeart/2005/8/layout/bList2"/>
    <dgm:cxn modelId="{3C61FF02-AF92-40FF-8A63-7594F38F2345}" type="presParOf" srcId="{DF0169D0-64C2-4E39-89D1-87167BB9DB27}" destId="{65555878-67D1-43BA-9706-0D5648DD67B0}" srcOrd="3" destOrd="0" presId="urn:microsoft.com/office/officeart/2005/8/layout/bList2"/>
    <dgm:cxn modelId="{3BF560A7-9C1C-4793-9DA1-96DC1044CEF7}" type="presParOf" srcId="{EDE791CB-86F8-4058-A3B6-B5A18B26E493}" destId="{85DBA0FC-E70C-47E9-8A6F-4AB24B491186}" srcOrd="1" destOrd="0" presId="urn:microsoft.com/office/officeart/2005/8/layout/bList2"/>
    <dgm:cxn modelId="{85789F08-2E0C-43E5-95E7-DABED96C0A07}" type="presParOf" srcId="{EDE791CB-86F8-4058-A3B6-B5A18B26E493}" destId="{0AE26F4F-716D-489A-A32E-A6E5AFE3C47E}" srcOrd="2" destOrd="0" presId="urn:microsoft.com/office/officeart/2005/8/layout/bList2"/>
    <dgm:cxn modelId="{D490AE4C-4B08-4BAD-A08F-D4B431DDA397}" type="presParOf" srcId="{0AE26F4F-716D-489A-A32E-A6E5AFE3C47E}" destId="{55C25543-3C46-4F59-AFCA-34CF64DE82BC}" srcOrd="0" destOrd="0" presId="urn:microsoft.com/office/officeart/2005/8/layout/bList2"/>
    <dgm:cxn modelId="{0E3D417E-24D2-41DB-9F22-8822969A33E5}" type="presParOf" srcId="{0AE26F4F-716D-489A-A32E-A6E5AFE3C47E}" destId="{CD19CEAE-5BB5-4C7E-AF91-9ED033AF55BF}" srcOrd="1" destOrd="0" presId="urn:microsoft.com/office/officeart/2005/8/layout/bList2"/>
    <dgm:cxn modelId="{A3693872-C6D1-494F-BE6A-E11F41508DD7}" type="presParOf" srcId="{0AE26F4F-716D-489A-A32E-A6E5AFE3C47E}" destId="{D36C8E5F-755D-4861-B3C7-8F8186BBE858}" srcOrd="2" destOrd="0" presId="urn:microsoft.com/office/officeart/2005/8/layout/bList2"/>
    <dgm:cxn modelId="{D40AEE96-C9A9-4CA8-83F5-087C08BEA3B5}" type="presParOf" srcId="{0AE26F4F-716D-489A-A32E-A6E5AFE3C47E}" destId="{1FB8F7D9-0301-4DB9-88E3-487B08CCEAD4}" srcOrd="3" destOrd="0" presId="urn:microsoft.com/office/officeart/2005/8/layout/bList2"/>
    <dgm:cxn modelId="{49E4A874-0A30-44AD-B3AE-8394DBEE109D}" type="presParOf" srcId="{EDE791CB-86F8-4058-A3B6-B5A18B26E493}" destId="{F2FC6C3B-4342-432F-8C9A-3249CA922F27}" srcOrd="3" destOrd="0" presId="urn:microsoft.com/office/officeart/2005/8/layout/bList2"/>
    <dgm:cxn modelId="{E971A815-2E73-47F5-900C-7693E6F7AB60}" type="presParOf" srcId="{EDE791CB-86F8-4058-A3B6-B5A18B26E493}" destId="{F9A93CF3-D2CA-425D-9B62-A4D45FD722E0}" srcOrd="4" destOrd="0" presId="urn:microsoft.com/office/officeart/2005/8/layout/bList2"/>
    <dgm:cxn modelId="{E32B7D93-0A6D-4BFE-87B9-9ACF0A422549}" type="presParOf" srcId="{F9A93CF3-D2CA-425D-9B62-A4D45FD722E0}" destId="{9DA07B52-711A-494C-8995-4DCC7E254861}" srcOrd="0" destOrd="0" presId="urn:microsoft.com/office/officeart/2005/8/layout/bList2"/>
    <dgm:cxn modelId="{B248E087-B34F-4820-BD80-C9315B31D9B3}" type="presParOf" srcId="{F9A93CF3-D2CA-425D-9B62-A4D45FD722E0}" destId="{0E6F64EC-243E-4979-9F0E-7DE23C285D67}" srcOrd="1" destOrd="0" presId="urn:microsoft.com/office/officeart/2005/8/layout/bList2"/>
    <dgm:cxn modelId="{A815F024-35B1-45E4-9D2E-EF2ABC746BC0}" type="presParOf" srcId="{F9A93CF3-D2CA-425D-9B62-A4D45FD722E0}" destId="{135B4064-A970-4BB1-B5AA-C0D4934AC5A6}" srcOrd="2" destOrd="0" presId="urn:microsoft.com/office/officeart/2005/8/layout/bList2"/>
    <dgm:cxn modelId="{B8D013EF-BB5E-4A6C-8A82-C6168F70DCC9}" type="presParOf" srcId="{F9A93CF3-D2CA-425D-9B62-A4D45FD722E0}" destId="{9DE5F029-79D1-4CB7-A75E-C171C0B068FB}" srcOrd="3" destOrd="0" presId="urn:microsoft.com/office/officeart/2005/8/layout/bList2"/>
  </dgm:cxnLst>
  <dgm:bg>
    <a:noFill/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7A1888-0001-4EB9-AE5D-7C4E5E381E0C}">
      <dsp:nvSpPr>
        <dsp:cNvPr id="0" name=""/>
        <dsp:cNvSpPr/>
      </dsp:nvSpPr>
      <dsp:spPr>
        <a:xfrm>
          <a:off x="3610748" y="0"/>
          <a:ext cx="2489279" cy="2489279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ts val="24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b="1" kern="1200" dirty="0" smtClean="0">
              <a:solidFill>
                <a:srgbClr val="C00000"/>
              </a:solidFill>
            </a:rPr>
            <a:t>政府</a:t>
          </a:r>
          <a:endParaRPr lang="en-US" altLang="zh-CN" sz="3300" b="1" kern="1200" dirty="0" smtClean="0">
            <a:solidFill>
              <a:srgbClr val="C00000"/>
            </a:solidFill>
          </a:endParaRPr>
        </a:p>
        <a:p>
          <a:pPr lvl="0" algn="ctr" defTabSz="1466850">
            <a:lnSpc>
              <a:spcPts val="24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b="1" kern="1200" dirty="0" smtClean="0"/>
            <a:t>保障方</a:t>
          </a:r>
          <a:endParaRPr lang="zh-CN" altLang="en-US" sz="2300" b="1" kern="1200" dirty="0"/>
        </a:p>
      </dsp:txBody>
      <dsp:txXfrm>
        <a:off x="3610748" y="0"/>
        <a:ext cx="2489279" cy="2489279"/>
      </dsp:txXfrm>
    </dsp:sp>
    <dsp:sp modelId="{8F4D7BC9-3287-4FD2-A940-B0B7E1D56D20}">
      <dsp:nvSpPr>
        <dsp:cNvPr id="0" name=""/>
        <dsp:cNvSpPr/>
      </dsp:nvSpPr>
      <dsp:spPr>
        <a:xfrm>
          <a:off x="2160235" y="1080112"/>
          <a:ext cx="1810385" cy="1810385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ts val="24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b="1" kern="1200" dirty="0" smtClean="0">
              <a:solidFill>
                <a:srgbClr val="C00000"/>
              </a:solidFill>
            </a:rPr>
            <a:t>医院</a:t>
          </a:r>
          <a:endParaRPr lang="en-US" altLang="zh-CN" sz="2300" b="1" kern="1200" dirty="0" smtClean="0">
            <a:solidFill>
              <a:srgbClr val="C00000"/>
            </a:solidFill>
          </a:endParaRPr>
        </a:p>
        <a:p>
          <a:pPr lvl="0" algn="ctr" defTabSz="1022350">
            <a:lnSpc>
              <a:spcPts val="24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提供方</a:t>
          </a:r>
        </a:p>
      </dsp:txBody>
      <dsp:txXfrm>
        <a:off x="2160235" y="1080112"/>
        <a:ext cx="1810385" cy="1810385"/>
      </dsp:txXfrm>
    </dsp:sp>
    <dsp:sp modelId="{BA552EBE-DE14-4F82-8BDE-A5F57E8615AC}">
      <dsp:nvSpPr>
        <dsp:cNvPr id="0" name=""/>
        <dsp:cNvSpPr/>
      </dsp:nvSpPr>
      <dsp:spPr>
        <a:xfrm rot="20700000">
          <a:off x="3511699" y="2215545"/>
          <a:ext cx="1773807" cy="1773807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ts val="24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b="1" kern="1200" dirty="0" smtClean="0">
              <a:solidFill>
                <a:srgbClr val="C00000"/>
              </a:solidFill>
            </a:rPr>
            <a:t>患者</a:t>
          </a:r>
          <a:endParaRPr lang="en-US" altLang="zh-CN" sz="2300" b="1" kern="1200" dirty="0" smtClean="0">
            <a:solidFill>
              <a:srgbClr val="C00000"/>
            </a:solidFill>
          </a:endParaRPr>
        </a:p>
        <a:p>
          <a:pPr lvl="0" algn="ctr" defTabSz="1022350">
            <a:lnSpc>
              <a:spcPts val="24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需求方</a:t>
          </a:r>
        </a:p>
      </dsp:txBody>
      <dsp:txXfrm>
        <a:off x="3900747" y="2604593"/>
        <a:ext cx="995711" cy="995711"/>
      </dsp:txXfrm>
    </dsp:sp>
    <dsp:sp modelId="{387DE22D-AAFA-4C28-AA2B-DDF07151B233}">
      <dsp:nvSpPr>
        <dsp:cNvPr id="0" name=""/>
        <dsp:cNvSpPr/>
      </dsp:nvSpPr>
      <dsp:spPr>
        <a:xfrm>
          <a:off x="3312371" y="-288032"/>
          <a:ext cx="3186277" cy="3186277"/>
        </a:xfrm>
        <a:prstGeom prst="circularArrow">
          <a:avLst>
            <a:gd name="adj1" fmla="val 4687"/>
            <a:gd name="adj2" fmla="val 299029"/>
            <a:gd name="adj3" fmla="val 2523572"/>
            <a:gd name="adj4" fmla="val 15845412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F203D5-D796-458C-9D57-DB3E65963646}">
      <dsp:nvSpPr>
        <dsp:cNvPr id="0" name=""/>
        <dsp:cNvSpPr/>
      </dsp:nvSpPr>
      <dsp:spPr>
        <a:xfrm>
          <a:off x="1944214" y="576063"/>
          <a:ext cx="2459071" cy="231503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585C48-63D1-49F3-A7C9-945DB3049A4B}">
      <dsp:nvSpPr>
        <dsp:cNvPr id="0" name=""/>
        <dsp:cNvSpPr/>
      </dsp:nvSpPr>
      <dsp:spPr>
        <a:xfrm>
          <a:off x="3024324" y="2160245"/>
          <a:ext cx="2496068" cy="249606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ABEC920-6538-4D77-A5EE-15A8AD1E4C04}">
      <dsp:nvSpPr>
        <dsp:cNvPr id="0" name=""/>
        <dsp:cNvSpPr/>
      </dsp:nvSpPr>
      <dsp:spPr>
        <a:xfrm>
          <a:off x="4630" y="993218"/>
          <a:ext cx="1999976" cy="1492940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605E28-4F0A-45F0-AB0F-7E4E6913ED62}">
      <dsp:nvSpPr>
        <dsp:cNvPr id="0" name=""/>
        <dsp:cNvSpPr/>
      </dsp:nvSpPr>
      <dsp:spPr>
        <a:xfrm>
          <a:off x="4630" y="2486158"/>
          <a:ext cx="1999976" cy="6419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0" rIns="21590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kern="1200" dirty="0" smtClean="0"/>
            <a:t>降低医药费用</a:t>
          </a:r>
          <a:endParaRPr lang="zh-CN" altLang="en-US" sz="1700" kern="1200" dirty="0"/>
        </a:p>
      </dsp:txBody>
      <dsp:txXfrm>
        <a:off x="4630" y="2486158"/>
        <a:ext cx="1408434" cy="641964"/>
      </dsp:txXfrm>
    </dsp:sp>
    <dsp:sp modelId="{65555878-67D1-43BA-9706-0D5648DD67B0}">
      <dsp:nvSpPr>
        <dsp:cNvPr id="0" name=""/>
        <dsp:cNvSpPr/>
      </dsp:nvSpPr>
      <dsp:spPr>
        <a:xfrm>
          <a:off x="1512165" y="2592286"/>
          <a:ext cx="699991" cy="699991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C25543-3C46-4F59-AFCA-34CF64DE82BC}">
      <dsp:nvSpPr>
        <dsp:cNvPr id="0" name=""/>
        <dsp:cNvSpPr/>
      </dsp:nvSpPr>
      <dsp:spPr>
        <a:xfrm>
          <a:off x="2343051" y="993218"/>
          <a:ext cx="1999976" cy="1492940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6C8E5F-755D-4861-B3C7-8F8186BBE858}">
      <dsp:nvSpPr>
        <dsp:cNvPr id="0" name=""/>
        <dsp:cNvSpPr/>
      </dsp:nvSpPr>
      <dsp:spPr>
        <a:xfrm>
          <a:off x="2343051" y="2486158"/>
          <a:ext cx="1999976" cy="6419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0" rIns="21590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kern="1200" dirty="0" smtClean="0"/>
            <a:t>解决看病难</a:t>
          </a:r>
          <a:endParaRPr lang="zh-CN" altLang="en-US" sz="1700" kern="1200" dirty="0"/>
        </a:p>
      </dsp:txBody>
      <dsp:txXfrm>
        <a:off x="2343051" y="2486158"/>
        <a:ext cx="1408434" cy="641964"/>
      </dsp:txXfrm>
    </dsp:sp>
    <dsp:sp modelId="{1FB8F7D9-0301-4DB9-88E3-487B08CCEAD4}">
      <dsp:nvSpPr>
        <dsp:cNvPr id="0" name=""/>
        <dsp:cNvSpPr/>
      </dsp:nvSpPr>
      <dsp:spPr>
        <a:xfrm>
          <a:off x="3808061" y="2588128"/>
          <a:ext cx="699991" cy="699991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A07B52-711A-494C-8995-4DCC7E254861}">
      <dsp:nvSpPr>
        <dsp:cNvPr id="0" name=""/>
        <dsp:cNvSpPr/>
      </dsp:nvSpPr>
      <dsp:spPr>
        <a:xfrm>
          <a:off x="4681471" y="993218"/>
          <a:ext cx="1999976" cy="1492940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5B4064-A970-4BB1-B5AA-C0D4934AC5A6}">
      <dsp:nvSpPr>
        <dsp:cNvPr id="0" name=""/>
        <dsp:cNvSpPr/>
      </dsp:nvSpPr>
      <dsp:spPr>
        <a:xfrm>
          <a:off x="4681471" y="2486158"/>
          <a:ext cx="1999976" cy="6419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0" rIns="21590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kern="1200" dirty="0" smtClean="0"/>
            <a:t>提高服务质量</a:t>
          </a:r>
          <a:endParaRPr lang="zh-CN" altLang="en-US" sz="1700" kern="1200" dirty="0"/>
        </a:p>
      </dsp:txBody>
      <dsp:txXfrm>
        <a:off x="4681471" y="2486158"/>
        <a:ext cx="1408434" cy="641964"/>
      </dsp:txXfrm>
    </dsp:sp>
    <dsp:sp modelId="{9DE5F029-79D1-4CB7-A75E-C171C0B068FB}">
      <dsp:nvSpPr>
        <dsp:cNvPr id="0" name=""/>
        <dsp:cNvSpPr/>
      </dsp:nvSpPr>
      <dsp:spPr>
        <a:xfrm>
          <a:off x="6146481" y="2588128"/>
          <a:ext cx="699991" cy="699991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926EC-A06C-472C-A847-A15AFD50C082}" type="datetimeFigureOut">
              <a:rPr lang="zh-CN" altLang="en-US" smtClean="0"/>
              <a:pPr/>
              <a:t>2016-12-5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B7FB2-7440-447E-B09B-295466243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77114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80E1B2-743C-4EA9-A1B3-88493DFCA4ED}" type="datetimeFigureOut">
              <a:rPr lang="zh-CN" altLang="en-US" smtClean="0"/>
              <a:pPr/>
              <a:t>2016-12-5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B74C40-AEBA-453C-9835-03CB61C224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6342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4F655-26C7-415E-B3D9-2EDF559DEA2E}" type="datetime1">
              <a:rPr lang="zh-CN" altLang="en-US" smtClean="0"/>
              <a:pPr/>
              <a:t>2016-12-5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1E1FB-179D-432B-9255-CA715257D6A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2852936"/>
            <a:ext cx="9144000" cy="1512168"/>
          </a:xfrm>
          <a:prstGeom prst="rect">
            <a:avLst/>
          </a:prstGeom>
          <a:gradFill flip="none" rotWithShape="1">
            <a:gsLst>
              <a:gs pos="0">
                <a:srgbClr val="3FAFED"/>
              </a:gs>
              <a:gs pos="100000">
                <a:srgbClr val="1282C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4293096"/>
            <a:ext cx="9144000" cy="108000"/>
          </a:xfrm>
          <a:prstGeom prst="rect">
            <a:avLst/>
          </a:prstGeom>
          <a:solidFill>
            <a:srgbClr val="BAE2F8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0" y="2766189"/>
            <a:ext cx="9144000" cy="108000"/>
          </a:xfrm>
          <a:prstGeom prst="rect">
            <a:avLst/>
          </a:prstGeom>
          <a:solidFill>
            <a:srgbClr val="BAE2F8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剪去单角的矩形 10"/>
          <p:cNvSpPr/>
          <p:nvPr userDrawn="1"/>
        </p:nvSpPr>
        <p:spPr>
          <a:xfrm>
            <a:off x="-1" y="2418386"/>
            <a:ext cx="4578457" cy="432048"/>
          </a:xfrm>
          <a:prstGeom prst="snip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剪去单角的矩形 13"/>
          <p:cNvSpPr/>
          <p:nvPr userDrawn="1"/>
        </p:nvSpPr>
        <p:spPr>
          <a:xfrm rot="10800000">
            <a:off x="12914" y="4401096"/>
            <a:ext cx="9131086" cy="144000"/>
          </a:xfrm>
          <a:prstGeom prst="snip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9800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603E7-09ED-4F5D-A67B-FFF5DE7E02B5}" type="datetime1">
              <a:rPr lang="zh-CN" altLang="en-US" smtClean="0"/>
              <a:pPr/>
              <a:t>2016-12-5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1E1FB-179D-432B-9255-CA715257D6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6729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CF887-DE49-48AF-9602-04D127DFDDAB}" type="datetime1">
              <a:rPr lang="zh-CN" altLang="en-US" smtClean="0"/>
              <a:pPr/>
              <a:t>2016-12-5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1E1FB-179D-432B-9255-CA715257D6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8021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40866-DE93-4225-BF20-1366323114E2}" type="datetime1">
              <a:rPr lang="zh-CN" altLang="en-US" smtClean="0"/>
              <a:pPr/>
              <a:t>2016-12-5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1E1FB-179D-432B-9255-CA715257D6A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18390" y="0"/>
            <a:ext cx="9162390" cy="980728"/>
          </a:xfrm>
          <a:prstGeom prst="rect">
            <a:avLst/>
          </a:prstGeom>
          <a:gradFill flip="none" rotWithShape="1">
            <a:gsLst>
              <a:gs pos="0">
                <a:srgbClr val="3FAFED"/>
              </a:gs>
              <a:gs pos="100000">
                <a:srgbClr val="1282C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18390" y="908720"/>
            <a:ext cx="9144000" cy="72000"/>
          </a:xfrm>
          <a:prstGeom prst="rect">
            <a:avLst/>
          </a:prstGeom>
          <a:solidFill>
            <a:srgbClr val="BAE2F8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剪去单角的矩形 8"/>
          <p:cNvSpPr/>
          <p:nvPr userDrawn="1"/>
        </p:nvSpPr>
        <p:spPr>
          <a:xfrm rot="10800000">
            <a:off x="-5476" y="980729"/>
            <a:ext cx="9149476" cy="108000"/>
          </a:xfrm>
          <a:prstGeom prst="snip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>
            <a:lvl1pPr algn="l"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" name="剪去单角的矩形 9"/>
          <p:cNvSpPr/>
          <p:nvPr userDrawn="1"/>
        </p:nvSpPr>
        <p:spPr>
          <a:xfrm>
            <a:off x="8172400" y="6453336"/>
            <a:ext cx="648072" cy="288032"/>
          </a:xfrm>
          <a:prstGeom prst="snip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172400" y="6453336"/>
            <a:ext cx="648072" cy="270791"/>
          </a:xfrm>
        </p:spPr>
        <p:txBody>
          <a:bodyPr/>
          <a:lstStyle>
            <a:lvl1pPr>
              <a:defRPr>
                <a:solidFill>
                  <a:srgbClr val="BAE2F8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4" name="剪去单角的矩形 13"/>
          <p:cNvSpPr/>
          <p:nvPr userDrawn="1"/>
        </p:nvSpPr>
        <p:spPr>
          <a:xfrm>
            <a:off x="0" y="0"/>
            <a:ext cx="107504" cy="404664"/>
          </a:xfrm>
          <a:prstGeom prst="snip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03338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09CBC-6962-41B8-9546-D8ED608FC369}" type="datetime1">
              <a:rPr lang="zh-CN" altLang="en-US" smtClean="0"/>
              <a:pPr/>
              <a:t>2016-12-5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1E1FB-179D-432B-9255-CA715257D6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8194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0A426-2C67-4280-AF8C-B522BDE3C5D3}" type="datetime1">
              <a:rPr lang="zh-CN" altLang="en-US" smtClean="0"/>
              <a:pPr/>
              <a:t>2016-12-5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1E1FB-179D-432B-9255-CA715257D6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6046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6864-3F45-4766-9CDF-056299B13190}" type="datetime1">
              <a:rPr lang="zh-CN" altLang="en-US" smtClean="0"/>
              <a:pPr/>
              <a:t>2016-12-5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1E1FB-179D-432B-9255-CA715257D6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7164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E7C1E-825B-4E90-8F6F-22691D7E6A20}" type="datetime1">
              <a:rPr lang="zh-CN" altLang="en-US" smtClean="0"/>
              <a:pPr/>
              <a:t>2016-12-5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1E1FB-179D-432B-9255-CA715257D6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9909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B8D5E-5D6E-40E5-A87C-279C17920A8A}" type="datetime1">
              <a:rPr lang="zh-CN" altLang="en-US" smtClean="0"/>
              <a:pPr/>
              <a:t>2016-12-5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1E1FB-179D-432B-9255-CA715257D6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6011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808E7-365C-4D1A-A760-55DE2E175A09}" type="datetime1">
              <a:rPr lang="zh-CN" altLang="en-US" smtClean="0"/>
              <a:pPr/>
              <a:t>2016-12-5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1E1FB-179D-432B-9255-CA715257D6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6381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4C604-F721-4571-89D3-0A23BA4AD356}" type="datetime1">
              <a:rPr lang="zh-CN" altLang="en-US" smtClean="0"/>
              <a:pPr/>
              <a:t>2016-12-5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1E1FB-179D-432B-9255-CA715257D6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0727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E7A1D-41CF-41B9-B489-3673E95B1A68}" type="datetime1">
              <a:rPr lang="zh-CN" altLang="en-US" smtClean="0"/>
              <a:pPr/>
              <a:t>2016-12-5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71E1FB-179D-432B-9255-CA715257D6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5725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3.jpeg"/><Relationship Id="rId12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11" Type="http://schemas.openxmlformats.org/officeDocument/2006/relationships/image" Target="../media/image7.jpeg"/><Relationship Id="rId5" Type="http://schemas.openxmlformats.org/officeDocument/2006/relationships/diagramColors" Target="../diagrams/colors2.xml"/><Relationship Id="rId10" Type="http://schemas.openxmlformats.org/officeDocument/2006/relationships/image" Target="../media/image6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3212976"/>
            <a:ext cx="7772400" cy="675506"/>
          </a:xfrm>
        </p:spPr>
        <p:txBody>
          <a:bodyPr>
            <a:normAutofit fontScale="90000"/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zh-CN" altLang="en-US" sz="39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新医改形势下</a:t>
            </a:r>
            <a:r>
              <a:rPr lang="en-US" altLang="zh-CN" sz="39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/>
            </a:r>
            <a:br>
              <a:rPr lang="en-US" altLang="zh-CN" sz="39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sz="39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门诊管理的机遇与挑战</a:t>
            </a:r>
            <a:endParaRPr lang="en-US" altLang="zh-CN" sz="3900" b="1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4725144"/>
            <a:ext cx="6400800" cy="432048"/>
          </a:xfrm>
        </p:spPr>
        <p:txBody>
          <a:bodyPr>
            <a:no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复旦大学附属华山医院</a:t>
            </a:r>
            <a:endParaRPr lang="en-US" altLang="zh-CN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 朱会耕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355976" y="2831450"/>
            <a:ext cx="4788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4757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Documents and Settings\mz\桌面\u=3976167749,3954867652&amp;fm=23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714620"/>
            <a:ext cx="3643338" cy="2428892"/>
          </a:xfrm>
          <a:prstGeom prst="rect">
            <a:avLst/>
          </a:prstGeom>
          <a:noFill/>
        </p:spPr>
      </p:pic>
      <p:pic>
        <p:nvPicPr>
          <p:cNvPr id="2050" name="Picture 2" descr="C:\Documents and Settings\mz\桌面\短板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500306"/>
            <a:ext cx="4346439" cy="2714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9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643570" y="3071810"/>
            <a:ext cx="30243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C000"/>
                </a:solidFill>
                <a:latin typeface="黑体" pitchFamily="2" charset="-122"/>
              </a:rPr>
              <a:t>1</a:t>
            </a:r>
            <a:r>
              <a:rPr lang="en-US" altLang="zh-CN" sz="2000" b="1" dirty="0" smtClean="0">
                <a:solidFill>
                  <a:srgbClr val="FFC000"/>
                </a:solidFill>
                <a:latin typeface="黑体" pitchFamily="2" charset="-122"/>
              </a:rPr>
              <a:t>.</a:t>
            </a:r>
            <a:r>
              <a:rPr lang="zh-CN" altLang="en-US" sz="2000" b="1" dirty="0" smtClean="0">
                <a:solidFill>
                  <a:srgbClr val="FFC000"/>
                </a:solidFill>
                <a:latin typeface="黑体" pitchFamily="2" charset="-122"/>
              </a:rPr>
              <a:t>建立健全分配制度</a:t>
            </a:r>
            <a:endParaRPr lang="en-US" altLang="zh-CN" sz="2000" b="1" dirty="0" smtClean="0">
              <a:solidFill>
                <a:srgbClr val="FFC000"/>
              </a:solidFill>
              <a:latin typeface="黑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C000"/>
                </a:solidFill>
                <a:latin typeface="黑体" pitchFamily="2" charset="-122"/>
              </a:rPr>
              <a:t>2</a:t>
            </a:r>
            <a:r>
              <a:rPr lang="en-US" altLang="zh-CN" sz="2000" b="1" dirty="0" smtClean="0">
                <a:solidFill>
                  <a:srgbClr val="FFC000"/>
                </a:solidFill>
                <a:latin typeface="黑体" pitchFamily="2" charset="-122"/>
              </a:rPr>
              <a:t>.</a:t>
            </a:r>
            <a:r>
              <a:rPr lang="zh-CN" altLang="en-US" sz="2000" b="1" dirty="0" smtClean="0">
                <a:solidFill>
                  <a:srgbClr val="FFC000"/>
                </a:solidFill>
                <a:latin typeface="黑体" pitchFamily="2" charset="-122"/>
              </a:rPr>
              <a:t>服务一线医务</a:t>
            </a:r>
            <a:r>
              <a:rPr lang="zh-CN" altLang="en-US" sz="2000" b="1" dirty="0" smtClean="0">
                <a:solidFill>
                  <a:srgbClr val="FFC000"/>
                </a:solidFill>
                <a:latin typeface="黑体" pitchFamily="2" charset="-122"/>
              </a:rPr>
              <a:t>人员</a:t>
            </a:r>
            <a:endParaRPr lang="en-US" altLang="zh-CN" sz="2000" b="1" dirty="0" smtClean="0">
              <a:solidFill>
                <a:srgbClr val="FFC000"/>
              </a:solidFill>
              <a:latin typeface="黑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C000"/>
                </a:solidFill>
                <a:latin typeface="黑体" pitchFamily="2" charset="-122"/>
              </a:rPr>
              <a:t>3.</a:t>
            </a:r>
            <a:r>
              <a:rPr lang="zh-CN" altLang="en-US" sz="2000" b="1" dirty="0" smtClean="0">
                <a:solidFill>
                  <a:srgbClr val="FFC000"/>
                </a:solidFill>
                <a:latin typeface="黑体" pitchFamily="2" charset="-122"/>
              </a:rPr>
              <a:t>提升管理者能力</a:t>
            </a:r>
            <a:endParaRPr lang="zh-CN" altLang="en-US" sz="2000" b="1" dirty="0" smtClean="0">
              <a:solidFill>
                <a:srgbClr val="FFC000"/>
              </a:solidFill>
              <a:latin typeface="黑体" pitchFamily="2" charset="-122"/>
            </a:endParaRPr>
          </a:p>
        </p:txBody>
      </p:sp>
      <p:sp>
        <p:nvSpPr>
          <p:cNvPr id="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dirty="0" smtClean="0">
                <a:latin typeface="黑体" pitchFamily="2" charset="-122"/>
                <a:ea typeface="+mn-ea"/>
                <a:cs typeface="+mn-cs"/>
              </a:rPr>
              <a:t>机遇与挑战</a:t>
            </a:r>
            <a:endParaRPr lang="zh-CN" altLang="en-US" sz="3000" dirty="0">
              <a:latin typeface="黑体" pitchFamily="2" charset="-122"/>
              <a:ea typeface="+mn-ea"/>
              <a:cs typeface="+mn-cs"/>
            </a:endParaRPr>
          </a:p>
        </p:txBody>
      </p:sp>
      <p:pic>
        <p:nvPicPr>
          <p:cNvPr id="2055" name="Picture 7" descr="C:\Documents and Settings\mz\桌面\200611161639229396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2428868"/>
            <a:ext cx="4357718" cy="2786082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2428868"/>
            <a:ext cx="4429156" cy="30676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 descr="20140227090306_3148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8000" y="2566800"/>
            <a:ext cx="4104000" cy="2664000"/>
          </a:xfrm>
          <a:ln>
            <a:solidFill>
              <a:schemeClr val="tx2"/>
            </a:solidFill>
          </a:ln>
        </p:spPr>
      </p:pic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10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857884" y="2714620"/>
            <a:ext cx="2952328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C000"/>
                </a:solidFill>
                <a:latin typeface="黑体" pitchFamily="2" charset="-122"/>
              </a:rPr>
              <a:t>1.</a:t>
            </a:r>
            <a:r>
              <a:rPr lang="zh-CN" altLang="en-US" sz="1900" b="1" dirty="0" smtClean="0">
                <a:solidFill>
                  <a:srgbClr val="FFC000"/>
                </a:solidFill>
                <a:latin typeface="黑体" pitchFamily="2" charset="-122"/>
              </a:rPr>
              <a:t>大数据时代如何看待网络医院，云医院的存在</a:t>
            </a:r>
            <a:endParaRPr lang="en-US" altLang="zh-CN" sz="1900" b="1" dirty="0" smtClean="0">
              <a:solidFill>
                <a:srgbClr val="FFC000"/>
              </a:solidFill>
              <a:latin typeface="黑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900" b="1" dirty="0" smtClean="0">
                <a:solidFill>
                  <a:srgbClr val="FFC000"/>
                </a:solidFill>
                <a:latin typeface="黑体" pitchFamily="2" charset="-122"/>
              </a:rPr>
              <a:t>2.</a:t>
            </a:r>
            <a:r>
              <a:rPr lang="zh-CN" altLang="en-US" sz="1900" b="1" dirty="0" smtClean="0">
                <a:solidFill>
                  <a:srgbClr val="FFC000"/>
                </a:solidFill>
                <a:latin typeface="黑体" pitchFamily="2" charset="-122"/>
              </a:rPr>
              <a:t>如何看待医生第二执业问题</a:t>
            </a:r>
            <a:endParaRPr lang="en-US" altLang="zh-CN" sz="1900" b="1" dirty="0" smtClean="0">
              <a:solidFill>
                <a:srgbClr val="FFC000"/>
              </a:solidFill>
              <a:latin typeface="黑体" pitchFamily="2" charset="-122"/>
            </a:endParaRPr>
          </a:p>
          <a:p>
            <a:endParaRPr lang="en-US" altLang="zh-CN" sz="2500" b="1" dirty="0" smtClean="0">
              <a:solidFill>
                <a:srgbClr val="00AEEF"/>
              </a:solidFill>
              <a:latin typeface="黑体" pitchFamily="2" charset="-122"/>
            </a:endParaRPr>
          </a:p>
        </p:txBody>
      </p:sp>
      <p:sp>
        <p:nvSpPr>
          <p:cNvPr id="7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dirty="0" smtClean="0">
                <a:latin typeface="黑体" pitchFamily="2" charset="-122"/>
                <a:ea typeface="+mn-ea"/>
                <a:cs typeface="+mn-cs"/>
              </a:rPr>
              <a:t>机遇与挑战</a:t>
            </a:r>
            <a:endParaRPr lang="zh-CN" altLang="en-US" sz="3000" dirty="0">
              <a:latin typeface="黑体" pitchFamily="2" charset="-122"/>
              <a:ea typeface="+mn-ea"/>
              <a:cs typeface="+mn-cs"/>
            </a:endParaRPr>
          </a:p>
        </p:txBody>
      </p:sp>
      <p:pic>
        <p:nvPicPr>
          <p:cNvPr id="1029" name="Picture 5" descr="C:\Documents and Settings\mz\桌面\281725569baf13d83e869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428868"/>
            <a:ext cx="4500594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内容占位符 13"/>
          <p:cNvSpPr>
            <a:spLocks noGrp="1"/>
          </p:cNvSpPr>
          <p:nvPr>
            <p:ph idx="1"/>
          </p:nvPr>
        </p:nvSpPr>
        <p:spPr>
          <a:xfrm>
            <a:off x="467544" y="2332037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zh-CN" altLang="en-US" sz="5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锦上添花</a:t>
            </a:r>
            <a:endParaRPr lang="en-US" altLang="zh-CN" sz="50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  <a:p>
            <a:pPr algn="ctr">
              <a:buNone/>
            </a:pPr>
            <a:r>
              <a:rPr lang="zh-CN" altLang="en-US" sz="5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不如雪中送炭</a:t>
            </a:r>
            <a:endParaRPr lang="zh-CN" altLang="en-US" sz="5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dirty="0" smtClean="0">
                <a:latin typeface="黑体" pitchFamily="2" charset="-122"/>
                <a:ea typeface="+mn-ea"/>
                <a:cs typeface="+mn-cs"/>
              </a:rPr>
              <a:t>总  结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11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3212976"/>
            <a:ext cx="7772400" cy="675506"/>
          </a:xfrm>
        </p:spPr>
        <p:txBody>
          <a:bodyPr>
            <a:noAutofit/>
          </a:bodyPr>
          <a:lstStyle/>
          <a:p>
            <a:r>
              <a:rPr lang="zh-CN" altLang="en-US" sz="46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  谢</a:t>
            </a:r>
            <a:endParaRPr lang="zh-CN" altLang="en-US" sz="46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355976" y="2831450"/>
            <a:ext cx="4788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7295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2060"/>
                </a:solidFill>
              </a:rPr>
              <a:t>新医改是</a:t>
            </a:r>
            <a:r>
              <a:rPr lang="en-US" altLang="zh-CN" dirty="0" smtClean="0">
                <a:solidFill>
                  <a:srgbClr val="002060"/>
                </a:solidFill>
              </a:rPr>
              <a:t>2009</a:t>
            </a:r>
            <a:r>
              <a:rPr lang="zh-CN" altLang="en-US" dirty="0" smtClean="0">
                <a:solidFill>
                  <a:srgbClr val="002060"/>
                </a:solidFill>
              </a:rPr>
              <a:t>年</a:t>
            </a:r>
            <a:r>
              <a:rPr lang="en-US" altLang="zh-CN" dirty="0" smtClean="0">
                <a:solidFill>
                  <a:srgbClr val="002060"/>
                </a:solidFill>
              </a:rPr>
              <a:t>3</a:t>
            </a:r>
            <a:r>
              <a:rPr lang="zh-CN" altLang="en-US" dirty="0" smtClean="0">
                <a:solidFill>
                  <a:srgbClr val="002060"/>
                </a:solidFill>
              </a:rPr>
              <a:t>月</a:t>
            </a:r>
            <a:r>
              <a:rPr lang="en-US" altLang="zh-CN" dirty="0" smtClean="0">
                <a:solidFill>
                  <a:srgbClr val="002060"/>
                </a:solidFill>
              </a:rPr>
              <a:t>17</a:t>
            </a:r>
            <a:r>
              <a:rPr lang="zh-CN" altLang="en-US" dirty="0" smtClean="0">
                <a:solidFill>
                  <a:srgbClr val="002060"/>
                </a:solidFill>
              </a:rPr>
              <a:t>日中共中央、国务院向社会公布的</a:t>
            </a:r>
            <a:r>
              <a:rPr lang="en-US" altLang="zh-CN" dirty="0" smtClean="0">
                <a:solidFill>
                  <a:srgbClr val="002060"/>
                </a:solidFill>
              </a:rPr>
              <a:t>《</a:t>
            </a:r>
            <a:r>
              <a:rPr lang="zh-CN" altLang="en-US" dirty="0" smtClean="0">
                <a:solidFill>
                  <a:srgbClr val="002060"/>
                </a:solidFill>
              </a:rPr>
              <a:t>关于深化医药卫生体制改革的意见</a:t>
            </a:r>
            <a:r>
              <a:rPr lang="en-US" altLang="zh-CN" dirty="0" smtClean="0">
                <a:solidFill>
                  <a:srgbClr val="002060"/>
                </a:solidFill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2060"/>
                </a:solidFill>
              </a:rPr>
              <a:t>全文</a:t>
            </a:r>
            <a:r>
              <a:rPr lang="en-US" altLang="zh-CN" dirty="0" smtClean="0">
                <a:solidFill>
                  <a:srgbClr val="002060"/>
                </a:solidFill>
              </a:rPr>
              <a:t>13000</a:t>
            </a:r>
            <a:r>
              <a:rPr lang="zh-CN" altLang="en-US" dirty="0" smtClean="0">
                <a:solidFill>
                  <a:srgbClr val="002060"/>
                </a:solidFill>
              </a:rPr>
              <a:t>余字，共分六个部分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《</a:t>
            </a:r>
            <a:r>
              <a:rPr lang="zh-CN" altLang="en-US" dirty="0" smtClean="0">
                <a:solidFill>
                  <a:srgbClr val="002060"/>
                </a:solidFill>
              </a:rPr>
              <a:t>意见</a:t>
            </a:r>
            <a:r>
              <a:rPr lang="en-US" altLang="zh-CN" dirty="0" smtClean="0">
                <a:solidFill>
                  <a:srgbClr val="002060"/>
                </a:solidFill>
              </a:rPr>
              <a:t>》</a:t>
            </a:r>
            <a:r>
              <a:rPr lang="zh-CN" altLang="en-US" dirty="0" smtClean="0">
                <a:solidFill>
                  <a:srgbClr val="002060"/>
                </a:solidFill>
              </a:rPr>
              <a:t>提出了“有效减轻居民就医费用负担，切实缓解‘看病难、看病贵’”的近期目标，以及“建立健全覆盖城乡居民的基本医疗卫生制度，为群众提供安全、有效、方便、价廉的医疗卫生服务”的长远目标。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5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00" dirty="0" smtClean="0">
                <a:latin typeface="黑体" pitchFamily="2" charset="-122"/>
                <a:ea typeface="+mn-ea"/>
                <a:cs typeface="+mn-cs"/>
              </a:rPr>
              <a:t>新医改形势</a:t>
            </a:r>
            <a:endParaRPr lang="zh-CN" altLang="en-US" sz="3400" dirty="0">
              <a:latin typeface="黑体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323528" y="16288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1115616" y="1772816"/>
          <a:ext cx="6851104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dirty="0" smtClean="0">
                <a:latin typeface="黑体" pitchFamily="2" charset="-122"/>
                <a:ea typeface="+mn-ea"/>
                <a:cs typeface="+mn-cs"/>
              </a:rPr>
              <a:t>医改三大目标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pic>
        <p:nvPicPr>
          <p:cNvPr id="6" name="图片 5" descr="2016728234461148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87624" y="2924944"/>
            <a:ext cx="1835966" cy="1127398"/>
          </a:xfrm>
          <a:prstGeom prst="rect">
            <a:avLst/>
          </a:prstGeom>
        </p:spPr>
      </p:pic>
      <p:pic>
        <p:nvPicPr>
          <p:cNvPr id="7" name="图片 6" descr="下载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63888" y="2924944"/>
            <a:ext cx="1769433" cy="1224136"/>
          </a:xfrm>
          <a:prstGeom prst="rect">
            <a:avLst/>
          </a:prstGeom>
        </p:spPr>
      </p:pic>
      <p:pic>
        <p:nvPicPr>
          <p:cNvPr id="9" name="图片 8" descr="u=4274256032,1748091185&amp;fm=21&amp;gp=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940152" y="2852936"/>
            <a:ext cx="1728192" cy="1335782"/>
          </a:xfrm>
          <a:prstGeom prst="rect">
            <a:avLst/>
          </a:prstGeom>
        </p:spPr>
      </p:pic>
      <p:pic>
        <p:nvPicPr>
          <p:cNvPr id="10" name="图片 9" descr="49C58PICtdz_102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555776" y="4293096"/>
            <a:ext cx="792088" cy="79208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1" name="图片 10" descr="66858PIC3hA_1024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860032" y="4293096"/>
            <a:ext cx="792088" cy="79208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图片 11" descr="21y58PICXuB_1024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236296" y="4293096"/>
            <a:ext cx="792088" cy="79208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148064" y="2780928"/>
            <a:ext cx="2808312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AEEF"/>
                </a:solidFill>
                <a:latin typeface="黑体" pitchFamily="2" charset="-122"/>
              </a:rPr>
              <a:t>降低医药费用</a:t>
            </a:r>
            <a:endParaRPr lang="en-US" altLang="zh-CN" sz="2600" b="1" dirty="0" smtClean="0">
              <a:solidFill>
                <a:srgbClr val="00AEEF"/>
              </a:solidFill>
              <a:latin typeface="黑体" pitchFamily="2" charset="-122"/>
            </a:endParaRPr>
          </a:p>
          <a:p>
            <a:endParaRPr lang="en-US" altLang="zh-CN" sz="1200" b="1" dirty="0" smtClean="0">
              <a:solidFill>
                <a:srgbClr val="00AEEF"/>
              </a:solidFill>
              <a:latin typeface="黑体" pitchFamily="2" charset="-122"/>
            </a:endParaRPr>
          </a:p>
          <a:p>
            <a:r>
              <a:rPr lang="zh-CN" altLang="en-US" sz="2000" b="1" dirty="0" smtClean="0">
                <a:solidFill>
                  <a:srgbClr val="FFC000"/>
                </a:solidFill>
                <a:latin typeface="黑体" pitchFamily="2" charset="-122"/>
              </a:rPr>
              <a:t>药品零加成</a:t>
            </a:r>
            <a:endParaRPr lang="en-US" altLang="zh-CN" sz="2000" b="1" dirty="0" smtClean="0">
              <a:solidFill>
                <a:srgbClr val="FFC000"/>
              </a:solidFill>
              <a:latin typeface="黑体" pitchFamily="2" charset="-122"/>
            </a:endParaRPr>
          </a:p>
          <a:p>
            <a:r>
              <a:rPr lang="zh-CN" altLang="en-US" sz="2000" b="1" dirty="0" smtClean="0">
                <a:solidFill>
                  <a:srgbClr val="FFC000"/>
                </a:solidFill>
                <a:latin typeface="黑体" pitchFamily="2" charset="-122"/>
              </a:rPr>
              <a:t>耗材</a:t>
            </a:r>
            <a:r>
              <a:rPr lang="en-US" altLang="zh-CN" sz="2000" b="1" dirty="0" smtClean="0">
                <a:solidFill>
                  <a:srgbClr val="FFC000"/>
                </a:solidFill>
                <a:latin typeface="黑体" pitchFamily="2" charset="-122"/>
              </a:rPr>
              <a:t>5%</a:t>
            </a:r>
            <a:r>
              <a:rPr lang="zh-CN" altLang="en-US" sz="2000" b="1" dirty="0" smtClean="0">
                <a:solidFill>
                  <a:srgbClr val="FFC000"/>
                </a:solidFill>
                <a:latin typeface="黑体" pitchFamily="2" charset="-122"/>
              </a:rPr>
              <a:t>加成</a:t>
            </a:r>
            <a:endParaRPr lang="en-US" altLang="zh-CN" sz="2000" b="1" dirty="0" smtClean="0">
              <a:solidFill>
                <a:srgbClr val="FFC000"/>
              </a:solidFill>
              <a:latin typeface="黑体" pitchFamily="2" charset="-122"/>
            </a:endParaRPr>
          </a:p>
          <a:p>
            <a:r>
              <a:rPr lang="zh-CN" altLang="en-US" sz="2000" b="1" dirty="0" smtClean="0">
                <a:solidFill>
                  <a:srgbClr val="FFC000"/>
                </a:solidFill>
                <a:latin typeface="黑体" pitchFamily="2" charset="-122"/>
              </a:rPr>
              <a:t>适当提高服务费用</a:t>
            </a:r>
            <a:endParaRPr lang="en-US" altLang="zh-CN" sz="2000" b="1" dirty="0" smtClean="0">
              <a:solidFill>
                <a:srgbClr val="FFC000"/>
              </a:solidFill>
              <a:latin typeface="黑体" pitchFamily="2" charset="-122"/>
            </a:endParaRPr>
          </a:p>
          <a:p>
            <a:r>
              <a:rPr lang="zh-CN" altLang="en-US" sz="2000" b="1" dirty="0" smtClean="0">
                <a:solidFill>
                  <a:srgbClr val="FFC000"/>
                </a:solidFill>
                <a:latin typeface="黑体" pitchFamily="2" charset="-122"/>
              </a:rPr>
              <a:t>实施单病种付费机制</a:t>
            </a:r>
            <a:endParaRPr lang="en-US" altLang="zh-CN" sz="2000" b="1" dirty="0" smtClean="0">
              <a:solidFill>
                <a:srgbClr val="FFC000"/>
              </a:solidFill>
              <a:latin typeface="黑体" pitchFamily="2" charset="-122"/>
            </a:endParaRPr>
          </a:p>
          <a:p>
            <a:pPr algn="ctr"/>
            <a:endParaRPr lang="en-US" altLang="zh-CN" sz="3000" b="1" dirty="0" smtClean="0">
              <a:solidFill>
                <a:srgbClr val="00AEEF"/>
              </a:solidFill>
              <a:latin typeface="黑体" pitchFamily="2" charset="-122"/>
            </a:endParaRPr>
          </a:p>
          <a:p>
            <a:pPr algn="ctr"/>
            <a:endParaRPr lang="zh-CN" altLang="en-US" sz="3000" b="1" dirty="0" smtClean="0">
              <a:solidFill>
                <a:srgbClr val="00AEEF"/>
              </a:solidFill>
              <a:latin typeface="黑体" pitchFamily="2" charset="-122"/>
            </a:endParaRPr>
          </a:p>
        </p:txBody>
      </p:sp>
      <p:pic>
        <p:nvPicPr>
          <p:cNvPr id="7" name="内容占位符 6" descr="2016728234461148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2564904"/>
            <a:ext cx="3556278" cy="2183777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076056" y="2924944"/>
            <a:ext cx="252028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00AEEF"/>
                </a:solidFill>
                <a:latin typeface="黑体" pitchFamily="2" charset="-122"/>
              </a:rPr>
              <a:t>解决看病难</a:t>
            </a:r>
            <a:endParaRPr lang="en-US" altLang="zh-CN" sz="2600" b="1" dirty="0" smtClean="0">
              <a:solidFill>
                <a:srgbClr val="00AEEF"/>
              </a:solidFill>
              <a:latin typeface="黑体" pitchFamily="2" charset="-122"/>
            </a:endParaRPr>
          </a:p>
          <a:p>
            <a:endParaRPr lang="zh-CN" altLang="en-US" sz="1200" b="1" dirty="0" smtClean="0">
              <a:solidFill>
                <a:srgbClr val="00AEEF"/>
              </a:solidFill>
              <a:latin typeface="黑体" pitchFamily="2" charset="-122"/>
            </a:endParaRPr>
          </a:p>
          <a:p>
            <a:r>
              <a:rPr lang="zh-CN" altLang="en-US" sz="2000" b="1" dirty="0" smtClean="0">
                <a:solidFill>
                  <a:srgbClr val="FFC000"/>
                </a:solidFill>
                <a:latin typeface="黑体" pitchFamily="2" charset="-122"/>
              </a:rPr>
              <a:t>新建郊区</a:t>
            </a:r>
            <a:r>
              <a:rPr lang="en-US" altLang="zh-CN" sz="2000" b="1" dirty="0" smtClean="0">
                <a:solidFill>
                  <a:srgbClr val="FFC000"/>
                </a:solidFill>
                <a:latin typeface="黑体" pitchFamily="2" charset="-122"/>
              </a:rPr>
              <a:t>5+3+1</a:t>
            </a:r>
            <a:r>
              <a:rPr lang="zh-CN" altLang="en-US" sz="2000" b="1" dirty="0" smtClean="0">
                <a:solidFill>
                  <a:srgbClr val="FFC000"/>
                </a:solidFill>
                <a:latin typeface="黑体" pitchFamily="2" charset="-122"/>
              </a:rPr>
              <a:t>医院</a:t>
            </a:r>
            <a:endParaRPr lang="en-US" altLang="zh-CN" sz="2000" b="1" dirty="0" smtClean="0">
              <a:solidFill>
                <a:srgbClr val="FFC000"/>
              </a:solidFill>
              <a:latin typeface="黑体" pitchFamily="2" charset="-122"/>
            </a:endParaRPr>
          </a:p>
          <a:p>
            <a:r>
              <a:rPr lang="zh-CN" altLang="en-US" sz="2000" b="1" dirty="0" smtClean="0">
                <a:solidFill>
                  <a:srgbClr val="FFC000"/>
                </a:solidFill>
                <a:latin typeface="黑体" pitchFamily="2" charset="-122"/>
              </a:rPr>
              <a:t>实行分级诊疗</a:t>
            </a:r>
            <a:endParaRPr lang="en-US" altLang="zh-CN" sz="2000" b="1" dirty="0" smtClean="0">
              <a:solidFill>
                <a:srgbClr val="FFC000"/>
              </a:solidFill>
              <a:latin typeface="黑体" pitchFamily="2" charset="-122"/>
            </a:endParaRPr>
          </a:p>
          <a:p>
            <a:r>
              <a:rPr lang="zh-CN" altLang="en-US" sz="2000" b="1" dirty="0" smtClean="0">
                <a:solidFill>
                  <a:srgbClr val="FFC000"/>
                </a:solidFill>
                <a:latin typeface="黑体" pitchFamily="2" charset="-122"/>
              </a:rPr>
              <a:t>推广预约服务</a:t>
            </a:r>
            <a:endParaRPr lang="en-US" altLang="zh-CN" sz="2000" b="1" dirty="0" smtClean="0">
              <a:solidFill>
                <a:srgbClr val="FFC000"/>
              </a:solidFill>
              <a:latin typeface="黑体" pitchFamily="2" charset="-122"/>
            </a:endParaRPr>
          </a:p>
          <a:p>
            <a:endParaRPr lang="zh-CN" altLang="en-US" sz="2000" b="1" dirty="0" smtClean="0">
              <a:solidFill>
                <a:srgbClr val="FFC000"/>
              </a:solidFill>
              <a:latin typeface="黑体" pitchFamily="2" charset="-122"/>
            </a:endParaRPr>
          </a:p>
        </p:txBody>
      </p:sp>
      <p:pic>
        <p:nvPicPr>
          <p:cNvPr id="6" name="图片 5" descr="下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2564904"/>
            <a:ext cx="3353609" cy="232010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04048" y="2708920"/>
            <a:ext cx="295232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AEEF"/>
                </a:solidFill>
                <a:latin typeface="黑体" pitchFamily="2" charset="-122"/>
              </a:rPr>
              <a:t>提高医疗服务质量</a:t>
            </a:r>
            <a:endParaRPr lang="en-US" altLang="zh-CN" sz="2400" b="1" dirty="0" smtClean="0">
              <a:solidFill>
                <a:srgbClr val="00AEEF"/>
              </a:solidFill>
              <a:latin typeface="黑体" pitchFamily="2" charset="-122"/>
            </a:endParaRPr>
          </a:p>
          <a:p>
            <a:endParaRPr lang="en-US" altLang="zh-CN" sz="1200" b="1" dirty="0" smtClean="0">
              <a:solidFill>
                <a:srgbClr val="00AEEF"/>
              </a:solidFill>
              <a:latin typeface="黑体" pitchFamily="2" charset="-122"/>
            </a:endParaRPr>
          </a:p>
          <a:p>
            <a:r>
              <a:rPr lang="zh-CN" altLang="en-US" sz="2000" b="1" dirty="0" smtClean="0">
                <a:solidFill>
                  <a:srgbClr val="FFC000"/>
                </a:solidFill>
                <a:latin typeface="黑体" pitchFamily="2" charset="-122"/>
              </a:rPr>
              <a:t>改善门急诊医疗条件</a:t>
            </a:r>
            <a:endParaRPr lang="en-US" altLang="zh-CN" sz="2000" b="1" dirty="0" smtClean="0">
              <a:solidFill>
                <a:srgbClr val="FFC000"/>
              </a:solidFill>
              <a:latin typeface="黑体" pitchFamily="2" charset="-122"/>
            </a:endParaRPr>
          </a:p>
          <a:p>
            <a:r>
              <a:rPr lang="zh-CN" altLang="en-US" sz="2000" b="1" dirty="0" smtClean="0">
                <a:solidFill>
                  <a:srgbClr val="FFC000"/>
                </a:solidFill>
                <a:latin typeface="黑体" pitchFamily="2" charset="-122"/>
              </a:rPr>
              <a:t>推行方便就诊措施</a:t>
            </a:r>
            <a:endParaRPr lang="en-US" altLang="zh-CN" sz="2000" b="1" dirty="0" smtClean="0">
              <a:solidFill>
                <a:srgbClr val="FFC000"/>
              </a:solidFill>
              <a:latin typeface="黑体" pitchFamily="2" charset="-122"/>
            </a:endParaRPr>
          </a:p>
          <a:p>
            <a:r>
              <a:rPr lang="zh-CN" altLang="en-US" sz="2000" b="1" dirty="0" smtClean="0">
                <a:solidFill>
                  <a:srgbClr val="FFC000"/>
                </a:solidFill>
                <a:latin typeface="黑体" pitchFamily="2" charset="-122"/>
              </a:rPr>
              <a:t>规范医务人员职业行为</a:t>
            </a:r>
            <a:endParaRPr lang="en-US" altLang="zh-CN" sz="2000" b="1" dirty="0" smtClean="0">
              <a:solidFill>
                <a:srgbClr val="FFC000"/>
              </a:solidFill>
              <a:latin typeface="黑体" pitchFamily="2" charset="-122"/>
            </a:endParaRPr>
          </a:p>
          <a:p>
            <a:endParaRPr lang="en-US" altLang="zh-CN" sz="2000" b="1" dirty="0" smtClean="0">
              <a:solidFill>
                <a:srgbClr val="FFC000"/>
              </a:solidFill>
              <a:latin typeface="黑体" pitchFamily="2" charset="-122"/>
            </a:endParaRPr>
          </a:p>
          <a:p>
            <a:endParaRPr lang="zh-CN" altLang="en-US" sz="2000" b="1" dirty="0" smtClean="0">
              <a:solidFill>
                <a:srgbClr val="FFC000"/>
              </a:solidFill>
              <a:latin typeface="黑体" pitchFamily="2" charset="-122"/>
            </a:endParaRPr>
          </a:p>
        </p:txBody>
      </p:sp>
      <p:pic>
        <p:nvPicPr>
          <p:cNvPr id="7" name="图片 6" descr="u=4274256032,1748091185&amp;fm=21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420888"/>
            <a:ext cx="3096345" cy="244827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dirty="0" smtClean="0">
                <a:latin typeface="黑体" pitchFamily="2" charset="-122"/>
                <a:ea typeface="+mn-ea"/>
                <a:cs typeface="+mn-cs"/>
              </a:rPr>
              <a:t>现实情况</a:t>
            </a:r>
            <a:endParaRPr lang="zh-CN" altLang="en-US" sz="3000" dirty="0">
              <a:latin typeface="黑体" pitchFamily="2" charset="-122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grpSp>
        <p:nvGrpSpPr>
          <p:cNvPr id="5" name="组合 42"/>
          <p:cNvGrpSpPr>
            <a:grpSpLocks/>
          </p:cNvGrpSpPr>
          <p:nvPr/>
        </p:nvGrpSpPr>
        <p:grpSpPr bwMode="auto">
          <a:xfrm>
            <a:off x="4183435" y="1772816"/>
            <a:ext cx="1036637" cy="1036637"/>
            <a:chOff x="3154363" y="1119188"/>
            <a:chExt cx="1036637" cy="1036637"/>
          </a:xfrm>
        </p:grpSpPr>
        <p:sp>
          <p:nvSpPr>
            <p:cNvPr id="10" name="空心弧 9"/>
            <p:cNvSpPr>
              <a:spLocks noChangeAspect="1"/>
            </p:cNvSpPr>
            <p:nvPr/>
          </p:nvSpPr>
          <p:spPr>
            <a:xfrm>
              <a:off x="3154363" y="1119188"/>
              <a:ext cx="1036637" cy="1036637"/>
            </a:xfrm>
            <a:prstGeom prst="blockArc">
              <a:avLst>
                <a:gd name="adj1" fmla="val 5403274"/>
                <a:gd name="adj2" fmla="val 16198718"/>
                <a:gd name="adj3" fmla="val 25180"/>
              </a:avLst>
            </a:prstGeom>
            <a:solidFill>
              <a:schemeClr val="tx1">
                <a:alpha val="80000"/>
              </a:schemeClr>
            </a:soli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1" name="空心弧 10"/>
            <p:cNvSpPr>
              <a:spLocks noChangeAspect="1"/>
            </p:cNvSpPr>
            <p:nvPr/>
          </p:nvSpPr>
          <p:spPr>
            <a:xfrm>
              <a:off x="3154363" y="1119188"/>
              <a:ext cx="1036637" cy="1036637"/>
            </a:xfrm>
            <a:prstGeom prst="blockArc">
              <a:avLst>
                <a:gd name="adj1" fmla="val 16208198"/>
                <a:gd name="adj2" fmla="val 5388154"/>
                <a:gd name="adj3" fmla="val 25305"/>
              </a:avLst>
            </a:prstGeom>
            <a:gradFill>
              <a:gsLst>
                <a:gs pos="0">
                  <a:srgbClr val="3FAFED">
                    <a:alpha val="96000"/>
                  </a:srgbClr>
                </a:gs>
                <a:gs pos="100000">
                  <a:srgbClr val="1282C2">
                    <a:alpha val="88000"/>
                  </a:srgbClr>
                </a:gs>
              </a:gsLst>
              <a:path path="circle">
                <a:fillToRect l="50000" t="50000" r="50000" b="50000"/>
              </a:path>
            </a:gra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3386138" y="1470025"/>
              <a:ext cx="642937" cy="360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2.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43"/>
          <p:cNvGrpSpPr>
            <a:grpSpLocks/>
          </p:cNvGrpSpPr>
          <p:nvPr/>
        </p:nvGrpSpPr>
        <p:grpSpPr bwMode="auto">
          <a:xfrm>
            <a:off x="7063754" y="1772816"/>
            <a:ext cx="1036638" cy="1036637"/>
            <a:chOff x="4953000" y="1119188"/>
            <a:chExt cx="1036638" cy="1036637"/>
          </a:xfrm>
        </p:grpSpPr>
        <p:sp>
          <p:nvSpPr>
            <p:cNvPr id="14" name="空心弧 13"/>
            <p:cNvSpPr>
              <a:spLocks noChangeAspect="1"/>
            </p:cNvSpPr>
            <p:nvPr/>
          </p:nvSpPr>
          <p:spPr>
            <a:xfrm>
              <a:off x="4953000" y="1119188"/>
              <a:ext cx="1036638" cy="1036637"/>
            </a:xfrm>
            <a:prstGeom prst="blockArc">
              <a:avLst>
                <a:gd name="adj1" fmla="val 10792711"/>
                <a:gd name="adj2" fmla="val 16198718"/>
                <a:gd name="adj3" fmla="val 25180"/>
              </a:avLst>
            </a:prstGeom>
            <a:solidFill>
              <a:schemeClr val="tx1">
                <a:alpha val="80000"/>
              </a:schemeClr>
            </a:soli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5" name="空心弧 14"/>
            <p:cNvSpPr>
              <a:spLocks noChangeAspect="1"/>
            </p:cNvSpPr>
            <p:nvPr/>
          </p:nvSpPr>
          <p:spPr>
            <a:xfrm>
              <a:off x="4953000" y="1119188"/>
              <a:ext cx="1036638" cy="1036637"/>
            </a:xfrm>
            <a:prstGeom prst="blockArc">
              <a:avLst>
                <a:gd name="adj1" fmla="val 16208198"/>
                <a:gd name="adj2" fmla="val 10800000"/>
                <a:gd name="adj3" fmla="val 25170"/>
              </a:avLst>
            </a:prstGeom>
            <a:gradFill>
              <a:gsLst>
                <a:gs pos="0">
                  <a:srgbClr val="3FAFED">
                    <a:alpha val="96000"/>
                  </a:srgbClr>
                </a:gs>
                <a:gs pos="100000">
                  <a:srgbClr val="1282C2">
                    <a:alpha val="88000"/>
                  </a:srgbClr>
                </a:gs>
              </a:gsLst>
              <a:path path="circle">
                <a:fillToRect l="50000" t="50000" r="50000" b="50000"/>
              </a:path>
            </a:gra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5183188" y="1470025"/>
              <a:ext cx="642937" cy="360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3.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7"/>
          <p:cNvGrpSpPr>
            <a:grpSpLocks/>
          </p:cNvGrpSpPr>
          <p:nvPr/>
        </p:nvGrpSpPr>
        <p:grpSpPr bwMode="auto">
          <a:xfrm>
            <a:off x="4443785" y="2855491"/>
            <a:ext cx="517525" cy="346075"/>
            <a:chOff x="3273611" y="2846378"/>
            <a:chExt cx="576000" cy="385071"/>
          </a:xfrm>
        </p:grpSpPr>
        <p:sp>
          <p:nvSpPr>
            <p:cNvPr id="24" name="燕尾形 23"/>
            <p:cNvSpPr/>
            <p:nvPr/>
          </p:nvSpPr>
          <p:spPr>
            <a:xfrm rot="5400000">
              <a:off x="3453862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燕尾形 24"/>
            <p:cNvSpPr/>
            <p:nvPr/>
          </p:nvSpPr>
          <p:spPr>
            <a:xfrm rot="5400000">
              <a:off x="3453862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21"/>
          <p:cNvGrpSpPr>
            <a:grpSpLocks/>
          </p:cNvGrpSpPr>
          <p:nvPr/>
        </p:nvGrpSpPr>
        <p:grpSpPr bwMode="auto">
          <a:xfrm>
            <a:off x="7322517" y="2852936"/>
            <a:ext cx="517525" cy="346075"/>
            <a:chOff x="5270924" y="2846378"/>
            <a:chExt cx="576000" cy="385071"/>
          </a:xfrm>
        </p:grpSpPr>
        <p:sp>
          <p:nvSpPr>
            <p:cNvPr id="27" name="燕尾形 26"/>
            <p:cNvSpPr/>
            <p:nvPr/>
          </p:nvSpPr>
          <p:spPr>
            <a:xfrm rot="5400000">
              <a:off x="5451175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 rot="5400000">
              <a:off x="5451175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组合 46"/>
          <p:cNvGrpSpPr>
            <a:grpSpLocks/>
          </p:cNvGrpSpPr>
          <p:nvPr/>
        </p:nvGrpSpPr>
        <p:grpSpPr bwMode="auto">
          <a:xfrm>
            <a:off x="6012159" y="3212976"/>
            <a:ext cx="3131840" cy="2430463"/>
            <a:chOff x="2787325" y="2641600"/>
            <a:chExt cx="1878379" cy="2430463"/>
          </a:xfrm>
        </p:grpSpPr>
        <p:sp>
          <p:nvSpPr>
            <p:cNvPr id="38" name="矩形 37"/>
            <p:cNvSpPr/>
            <p:nvPr/>
          </p:nvSpPr>
          <p:spPr>
            <a:xfrm>
              <a:off x="2830513" y="2641600"/>
              <a:ext cx="1684337" cy="2430463"/>
            </a:xfrm>
            <a:prstGeom prst="rect">
              <a:avLst/>
            </a:prstGeom>
            <a:solidFill>
              <a:schemeClr val="bg1">
                <a:lumMod val="50000"/>
                <a:alpha val="10000"/>
              </a:schemeClr>
            </a:solidFill>
            <a:ln w="12700">
              <a:solidFill>
                <a:schemeClr val="bg1">
                  <a:lumMod val="50000"/>
                  <a:alpha val="55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9" name="TextBox 146"/>
            <p:cNvSpPr txBox="1">
              <a:spLocks noChangeArrowheads="1"/>
            </p:cNvSpPr>
            <p:nvPr/>
          </p:nvSpPr>
          <p:spPr bwMode="auto">
            <a:xfrm>
              <a:off x="2787325" y="3306763"/>
              <a:ext cx="1878379" cy="132036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indent="-228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itchFamily="34" charset="0"/>
                <a:buChar char="•"/>
              </a:pPr>
              <a:r>
                <a:rPr lang="zh-CN" altLang="en-US" sz="16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  <a:cs typeface="Arial" charset="0"/>
                </a:rPr>
                <a:t>知识、经验、权利的不对称</a:t>
              </a:r>
            </a:p>
            <a:p>
              <a:pPr indent="-228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itchFamily="34" charset="0"/>
                <a:buChar char="•"/>
              </a:pPr>
              <a:r>
                <a:rPr lang="zh-CN" altLang="en-US" sz="16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  <a:cs typeface="Arial" charset="0"/>
                </a:rPr>
                <a:t>疾病本身因素</a:t>
              </a:r>
              <a:endParaRPr lang="en-US" altLang="zh-CN" sz="1600" dirty="0" smtClean="0">
                <a:solidFill>
                  <a:schemeClr val="accent1">
                    <a:lumMod val="75000"/>
                  </a:schemeClr>
                </a:solidFill>
                <a:latin typeface="黑体" pitchFamily="2" charset="-122"/>
                <a:ea typeface="黑体" pitchFamily="2" charset="-122"/>
                <a:cs typeface="Arial" charset="0"/>
              </a:endParaRPr>
            </a:p>
            <a:p>
              <a:pPr indent="-228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itchFamily="34" charset="0"/>
                <a:buChar char="•"/>
              </a:pPr>
              <a:r>
                <a:rPr lang="zh-CN" altLang="en-US" sz="16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  <a:cs typeface="Arial" charset="0"/>
                </a:rPr>
                <a:t>医疗费用个人负担重</a:t>
              </a:r>
              <a:endParaRPr lang="en-US" altLang="zh-CN" sz="1600" dirty="0" smtClean="0">
                <a:solidFill>
                  <a:schemeClr val="accent1">
                    <a:lumMod val="75000"/>
                  </a:schemeClr>
                </a:solidFill>
                <a:latin typeface="黑体" pitchFamily="2" charset="-122"/>
                <a:ea typeface="黑体" pitchFamily="2" charset="-122"/>
                <a:cs typeface="Arial" charset="0"/>
              </a:endParaRPr>
            </a:p>
            <a:p>
              <a:pPr indent="-228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itchFamily="34" charset="0"/>
                <a:buChar char="•"/>
              </a:pPr>
              <a:r>
                <a:rPr lang="zh-CN" altLang="en-US" sz="16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  <a:cs typeface="Arial" charset="0"/>
                </a:rPr>
                <a:t>申诉和维权渠道不畅通</a:t>
              </a:r>
            </a:p>
            <a:p>
              <a:pPr indent="-228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itchFamily="34" charset="0"/>
                <a:buChar char="•"/>
              </a:pPr>
              <a:endParaRPr lang="zh-CN" altLang="en-US" sz="1400" dirty="0" smtClean="0">
                <a:solidFill>
                  <a:schemeClr val="accent1">
                    <a:lumMod val="75000"/>
                  </a:schemeClr>
                </a:solidFill>
                <a:latin typeface="黑体" pitchFamily="2" charset="-122"/>
                <a:ea typeface="黑体" pitchFamily="2" charset="-122"/>
                <a:cs typeface="Arial" charset="0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2895600" y="3178175"/>
              <a:ext cx="155575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146"/>
            <p:cNvSpPr txBox="1">
              <a:spLocks noChangeArrowheads="1"/>
            </p:cNvSpPr>
            <p:nvPr/>
          </p:nvSpPr>
          <p:spPr bwMode="auto">
            <a:xfrm>
              <a:off x="2863850" y="2768600"/>
              <a:ext cx="1619250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患者方面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47"/>
          <p:cNvGrpSpPr>
            <a:grpSpLocks/>
          </p:cNvGrpSpPr>
          <p:nvPr/>
        </p:nvGrpSpPr>
        <p:grpSpPr bwMode="auto">
          <a:xfrm>
            <a:off x="179512" y="3212976"/>
            <a:ext cx="2772205" cy="2430463"/>
            <a:chOff x="4629150" y="2600624"/>
            <a:chExt cx="1706437" cy="2430463"/>
          </a:xfrm>
        </p:grpSpPr>
        <p:sp>
          <p:nvSpPr>
            <p:cNvPr id="43" name="矩形 42"/>
            <p:cNvSpPr/>
            <p:nvPr/>
          </p:nvSpPr>
          <p:spPr>
            <a:xfrm>
              <a:off x="4629150" y="2600624"/>
              <a:ext cx="1684338" cy="2430463"/>
            </a:xfrm>
            <a:prstGeom prst="rect">
              <a:avLst/>
            </a:prstGeom>
            <a:solidFill>
              <a:schemeClr val="bg1">
                <a:lumMod val="50000"/>
                <a:alpha val="10000"/>
              </a:schemeClr>
            </a:solidFill>
            <a:ln w="12700">
              <a:solidFill>
                <a:schemeClr val="bg1">
                  <a:lumMod val="50000"/>
                  <a:alpha val="55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TextBox 146"/>
            <p:cNvSpPr txBox="1">
              <a:spLocks noChangeArrowheads="1"/>
            </p:cNvSpPr>
            <p:nvPr/>
          </p:nvSpPr>
          <p:spPr bwMode="auto">
            <a:xfrm>
              <a:off x="4629150" y="3306763"/>
              <a:ext cx="1706437" cy="10772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lvl="0">
                <a:buFont typeface="Arial" pitchFamily="34" charset="0"/>
                <a:buChar char="•"/>
              </a:pPr>
              <a:r>
                <a:rPr lang="zh-CN" altLang="en-US" sz="16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  <a:cs typeface="Arial" charset="0"/>
                </a:rPr>
                <a:t> 投入不足</a:t>
              </a:r>
              <a:endParaRPr lang="en-US" altLang="zh-CN" sz="1600" dirty="0" smtClean="0">
                <a:solidFill>
                  <a:schemeClr val="accent1">
                    <a:lumMod val="75000"/>
                  </a:schemeClr>
                </a:solidFill>
                <a:latin typeface="黑体" pitchFamily="2" charset="-122"/>
                <a:ea typeface="黑体" pitchFamily="2" charset="-122"/>
                <a:cs typeface="Arial" charset="0"/>
              </a:endParaRPr>
            </a:p>
            <a:p>
              <a:pPr lvl="0">
                <a:buSzPct val="86000"/>
                <a:buFont typeface="Arial" pitchFamily="34" charset="0"/>
                <a:buChar char="•"/>
              </a:pPr>
              <a:r>
                <a:rPr lang="zh-CN" altLang="en-US" sz="16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  <a:cs typeface="Arial" charset="0"/>
                </a:rPr>
                <a:t> 资源布局不合理</a:t>
              </a:r>
              <a:endParaRPr lang="en-US" altLang="zh-CN" sz="1600" dirty="0" smtClean="0">
                <a:solidFill>
                  <a:schemeClr val="accent1">
                    <a:lumMod val="75000"/>
                  </a:schemeClr>
                </a:solidFill>
                <a:latin typeface="黑体" pitchFamily="2" charset="-122"/>
                <a:ea typeface="黑体" pitchFamily="2" charset="-122"/>
                <a:cs typeface="Arial" charset="0"/>
              </a:endParaRPr>
            </a:p>
            <a:p>
              <a:pPr lvl="0">
                <a:buFont typeface="Arial" pitchFamily="34" charset="0"/>
                <a:buChar char="•"/>
              </a:pPr>
              <a:r>
                <a:rPr lang="zh-CN" altLang="en-US" sz="16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  <a:cs typeface="Arial" charset="0"/>
                </a:rPr>
                <a:t> 制度设计不全面</a:t>
              </a:r>
              <a:endParaRPr lang="en-US" altLang="zh-CN" sz="1600" dirty="0" smtClean="0">
                <a:solidFill>
                  <a:schemeClr val="accent1">
                    <a:lumMod val="75000"/>
                  </a:schemeClr>
                </a:solidFill>
                <a:latin typeface="黑体" pitchFamily="2" charset="-122"/>
                <a:ea typeface="黑体" pitchFamily="2" charset="-122"/>
                <a:cs typeface="Arial" charset="0"/>
              </a:endParaRPr>
            </a:p>
            <a:p>
              <a:pPr lvl="0"/>
              <a:endParaRPr lang="zh-CN" altLang="en-US" sz="1400" dirty="0" smtClean="0">
                <a:solidFill>
                  <a:schemeClr val="accent1">
                    <a:lumMod val="75000"/>
                  </a:schemeClr>
                </a:solidFill>
                <a:latin typeface="黑体" pitchFamily="2" charset="-122"/>
                <a:ea typeface="黑体" pitchFamily="2" charset="-122"/>
                <a:cs typeface="Arial" charset="0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692650" y="3178175"/>
              <a:ext cx="155575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146"/>
            <p:cNvSpPr txBox="1">
              <a:spLocks noChangeArrowheads="1"/>
            </p:cNvSpPr>
            <p:nvPr/>
          </p:nvSpPr>
          <p:spPr bwMode="auto">
            <a:xfrm>
              <a:off x="4660900" y="2768600"/>
              <a:ext cx="1619250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政府方面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2" name="组合 41"/>
          <p:cNvGrpSpPr>
            <a:grpSpLocks/>
          </p:cNvGrpSpPr>
          <p:nvPr/>
        </p:nvGrpSpPr>
        <p:grpSpPr bwMode="auto">
          <a:xfrm>
            <a:off x="1295450" y="1772816"/>
            <a:ext cx="1036637" cy="1036637"/>
            <a:chOff x="1357313" y="1119188"/>
            <a:chExt cx="1036637" cy="1036637"/>
          </a:xfrm>
        </p:grpSpPr>
        <p:sp>
          <p:nvSpPr>
            <p:cNvPr id="83" name="空心弧 82"/>
            <p:cNvSpPr>
              <a:spLocks noChangeAspect="1"/>
            </p:cNvSpPr>
            <p:nvPr/>
          </p:nvSpPr>
          <p:spPr>
            <a:xfrm>
              <a:off x="1357313" y="1119188"/>
              <a:ext cx="1036637" cy="1036637"/>
            </a:xfrm>
            <a:prstGeom prst="blockArc">
              <a:avLst>
                <a:gd name="adj1" fmla="val 4952"/>
                <a:gd name="adj2" fmla="val 16198718"/>
                <a:gd name="adj3" fmla="val 25180"/>
              </a:avLst>
            </a:prstGeom>
            <a:solidFill>
              <a:schemeClr val="tx1">
                <a:alpha val="80000"/>
              </a:schemeClr>
            </a:soli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84" name="空心弧 83"/>
            <p:cNvSpPr>
              <a:spLocks noChangeAspect="1"/>
            </p:cNvSpPr>
            <p:nvPr/>
          </p:nvSpPr>
          <p:spPr>
            <a:xfrm>
              <a:off x="1357313" y="1119188"/>
              <a:ext cx="1036637" cy="1036637"/>
            </a:xfrm>
            <a:prstGeom prst="blockArc">
              <a:avLst>
                <a:gd name="adj1" fmla="val 16208198"/>
                <a:gd name="adj2" fmla="val 0"/>
                <a:gd name="adj3" fmla="val 25000"/>
              </a:avLst>
            </a:prstGeom>
            <a:gradFill>
              <a:gsLst>
                <a:gs pos="0">
                  <a:srgbClr val="3FAFED">
                    <a:alpha val="96000"/>
                  </a:srgbClr>
                </a:gs>
                <a:gs pos="100000">
                  <a:srgbClr val="1282C2">
                    <a:alpha val="88000"/>
                  </a:srgbClr>
                </a:gs>
              </a:gsLst>
              <a:path path="circle">
                <a:fillToRect l="50000" t="50000" r="50000" b="50000"/>
              </a:path>
            </a:gra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85" name="Rectangle 13"/>
            <p:cNvSpPr>
              <a:spLocks noChangeArrowheads="1"/>
            </p:cNvSpPr>
            <p:nvPr/>
          </p:nvSpPr>
          <p:spPr bwMode="auto">
            <a:xfrm>
              <a:off x="1589088" y="1470025"/>
              <a:ext cx="642937" cy="360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6" name="组合 13"/>
          <p:cNvGrpSpPr>
            <a:grpSpLocks/>
          </p:cNvGrpSpPr>
          <p:nvPr/>
        </p:nvGrpSpPr>
        <p:grpSpPr bwMode="auto">
          <a:xfrm>
            <a:off x="1554212" y="2855491"/>
            <a:ext cx="519113" cy="346075"/>
            <a:chOff x="1276298" y="2846378"/>
            <a:chExt cx="576000" cy="385071"/>
          </a:xfrm>
        </p:grpSpPr>
        <p:sp>
          <p:nvSpPr>
            <p:cNvPr id="87" name="燕尾形 86"/>
            <p:cNvSpPr/>
            <p:nvPr/>
          </p:nvSpPr>
          <p:spPr>
            <a:xfrm rot="5400000">
              <a:off x="1456549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燕尾形 87"/>
            <p:cNvSpPr/>
            <p:nvPr/>
          </p:nvSpPr>
          <p:spPr>
            <a:xfrm rot="5400000">
              <a:off x="1456549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9" name="组合 45"/>
          <p:cNvGrpSpPr>
            <a:grpSpLocks/>
          </p:cNvGrpSpPr>
          <p:nvPr/>
        </p:nvGrpSpPr>
        <p:grpSpPr bwMode="auto">
          <a:xfrm>
            <a:off x="2987824" y="3212976"/>
            <a:ext cx="2880320" cy="2430463"/>
            <a:chOff x="990275" y="2641600"/>
            <a:chExt cx="1727525" cy="2430463"/>
          </a:xfrm>
        </p:grpSpPr>
        <p:sp>
          <p:nvSpPr>
            <p:cNvPr id="90" name="矩形 89"/>
            <p:cNvSpPr/>
            <p:nvPr/>
          </p:nvSpPr>
          <p:spPr>
            <a:xfrm>
              <a:off x="1033463" y="2641600"/>
              <a:ext cx="1684337" cy="2430463"/>
            </a:xfrm>
            <a:prstGeom prst="rect">
              <a:avLst/>
            </a:prstGeom>
            <a:solidFill>
              <a:schemeClr val="bg1">
                <a:lumMod val="50000"/>
                <a:alpha val="10000"/>
              </a:schemeClr>
            </a:solidFill>
            <a:ln w="12700">
              <a:solidFill>
                <a:schemeClr val="bg1">
                  <a:lumMod val="50000"/>
                  <a:alpha val="55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1" name="TextBox 146"/>
            <p:cNvSpPr txBox="1">
              <a:spLocks noChangeArrowheads="1"/>
            </p:cNvSpPr>
            <p:nvPr/>
          </p:nvSpPr>
          <p:spPr bwMode="auto">
            <a:xfrm>
              <a:off x="990275" y="3306763"/>
              <a:ext cx="1727525" cy="83099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0" lvl="1" indent="-228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itchFamily="34" charset="0"/>
                <a:buChar char="•"/>
              </a:pPr>
              <a:r>
                <a:rPr lang="zh-CN" altLang="en-US" sz="16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  <a:cs typeface="Arial" charset="0"/>
                </a:rPr>
                <a:t>职业压力与倦怠</a:t>
              </a:r>
              <a:endParaRPr lang="en-US" altLang="zh-CN" sz="1600" dirty="0" smtClean="0">
                <a:solidFill>
                  <a:schemeClr val="accent1">
                    <a:lumMod val="75000"/>
                  </a:schemeClr>
                </a:solidFill>
                <a:latin typeface="黑体" pitchFamily="2" charset="-122"/>
                <a:ea typeface="黑体" pitchFamily="2" charset="-122"/>
                <a:cs typeface="Arial" charset="0"/>
              </a:endParaRPr>
            </a:p>
            <a:p>
              <a:pPr marL="0" lvl="1" indent="-228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itchFamily="34" charset="0"/>
                <a:buChar char="•"/>
              </a:pPr>
              <a:r>
                <a:rPr lang="zh-CN" altLang="en-US" sz="16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  <a:cs typeface="Arial" charset="0"/>
                </a:rPr>
                <a:t>部分医生逐利倾向</a:t>
              </a:r>
              <a:endParaRPr lang="en-US" altLang="zh-CN" sz="1600" dirty="0" smtClean="0">
                <a:solidFill>
                  <a:schemeClr val="accent1">
                    <a:lumMod val="75000"/>
                  </a:schemeClr>
                </a:solidFill>
                <a:latin typeface="黑体" pitchFamily="2" charset="-122"/>
                <a:ea typeface="黑体" pitchFamily="2" charset="-122"/>
                <a:cs typeface="Arial" charset="0"/>
              </a:endParaRPr>
            </a:p>
            <a:p>
              <a:pPr marL="0" lvl="1" indent="-228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itchFamily="34" charset="0"/>
                <a:buChar char="•"/>
              </a:pPr>
              <a:r>
                <a:rPr lang="zh-CN" altLang="en-US" sz="1600" dirty="0" smtClean="0">
                  <a:solidFill>
                    <a:schemeClr val="accent1">
                      <a:lumMod val="75000"/>
                    </a:schemeClr>
                  </a:solidFill>
                  <a:latin typeface="黑体" pitchFamily="2" charset="-122"/>
                  <a:ea typeface="黑体" pitchFamily="2" charset="-122"/>
                  <a:cs typeface="Arial" charset="0"/>
                </a:rPr>
                <a:t>约束多，医生缺乏施展空间</a:t>
              </a:r>
              <a:endParaRPr lang="en-US" altLang="zh-CN" sz="1600" dirty="0" smtClean="0">
                <a:solidFill>
                  <a:schemeClr val="accent1">
                    <a:lumMod val="75000"/>
                  </a:schemeClr>
                </a:solidFill>
                <a:latin typeface="黑体" pitchFamily="2" charset="-122"/>
                <a:ea typeface="黑体" pitchFamily="2" charset="-122"/>
                <a:cs typeface="Arial" charset="0"/>
              </a:endParaRPr>
            </a:p>
          </p:txBody>
        </p:sp>
        <p:cxnSp>
          <p:nvCxnSpPr>
            <p:cNvPr id="92" name="直接连接符 91"/>
            <p:cNvCxnSpPr/>
            <p:nvPr/>
          </p:nvCxnSpPr>
          <p:spPr>
            <a:xfrm>
              <a:off x="1098550" y="3178175"/>
              <a:ext cx="1554163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146"/>
            <p:cNvSpPr txBox="1">
              <a:spLocks noChangeArrowheads="1"/>
            </p:cNvSpPr>
            <p:nvPr/>
          </p:nvSpPr>
          <p:spPr bwMode="auto">
            <a:xfrm>
              <a:off x="1065213" y="2768600"/>
              <a:ext cx="1620837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医生方面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045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 descr="201404271398562533609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8040" y="2564904"/>
            <a:ext cx="4104000" cy="2664000"/>
          </a:xfr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dirty="0" smtClean="0">
                <a:latin typeface="黑体" pitchFamily="2" charset="-122"/>
                <a:ea typeface="+mn-ea"/>
                <a:cs typeface="+mn-cs"/>
              </a:rPr>
              <a:t>机遇与挑战</a:t>
            </a:r>
            <a:endParaRPr lang="zh-CN" altLang="en-US" sz="3000" dirty="0">
              <a:latin typeface="黑体" pitchFamily="2" charset="-122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436096" y="2924944"/>
            <a:ext cx="3024336" cy="1465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>
                <a:solidFill>
                  <a:srgbClr val="FFC000"/>
                </a:solidFill>
                <a:latin typeface="黑体" pitchFamily="2" charset="-122"/>
              </a:rPr>
              <a:t>1.</a:t>
            </a:r>
            <a:r>
              <a:rPr lang="zh-CN" altLang="en-US" sz="2000" b="1" dirty="0" smtClean="0">
                <a:solidFill>
                  <a:srgbClr val="FFC000"/>
                </a:solidFill>
                <a:latin typeface="黑体" pitchFamily="2" charset="-122"/>
              </a:rPr>
              <a:t>调整门诊病人结构</a:t>
            </a:r>
            <a:endParaRPr lang="en-US" altLang="zh-CN" sz="2000" b="1" dirty="0" smtClean="0">
              <a:solidFill>
                <a:srgbClr val="FFC000"/>
              </a:solidFill>
              <a:latin typeface="黑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C000"/>
                </a:solidFill>
                <a:latin typeface="黑体" pitchFamily="2" charset="-122"/>
              </a:rPr>
              <a:t>2.</a:t>
            </a:r>
            <a:r>
              <a:rPr lang="zh-CN" altLang="en-US" sz="2000" b="1" dirty="0" smtClean="0">
                <a:solidFill>
                  <a:srgbClr val="FFC000"/>
                </a:solidFill>
                <a:latin typeface="黑体" pitchFamily="2" charset="-122"/>
              </a:rPr>
              <a:t>强化分级诊疗</a:t>
            </a:r>
            <a:endParaRPr lang="en-US" altLang="zh-CN" sz="2000" b="1" dirty="0" smtClean="0">
              <a:solidFill>
                <a:srgbClr val="FFC000"/>
              </a:solidFill>
              <a:latin typeface="黑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C000"/>
                </a:solidFill>
                <a:latin typeface="黑体" pitchFamily="2" charset="-122"/>
              </a:rPr>
              <a:t>3.</a:t>
            </a:r>
            <a:r>
              <a:rPr lang="zh-CN" altLang="en-US" sz="2000" b="1" dirty="0" smtClean="0">
                <a:solidFill>
                  <a:srgbClr val="FFC000"/>
                </a:solidFill>
                <a:latin typeface="黑体" pitchFamily="2" charset="-122"/>
              </a:rPr>
              <a:t>做大做强强势科室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政府政治会议类">
      <a:majorFont>
        <a:latin typeface="Calibri"/>
        <a:ea typeface="方正粗宋简体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</TotalTime>
  <Words>329</Words>
  <Application>Microsoft Office PowerPoint</Application>
  <PresentationFormat>全屏显示(4:3)</PresentationFormat>
  <Paragraphs>76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主题​​</vt:lpstr>
      <vt:lpstr>新医改形势下 门诊管理的机遇与挑战</vt:lpstr>
      <vt:lpstr>新医改形势</vt:lpstr>
      <vt:lpstr>幻灯片 3</vt:lpstr>
      <vt:lpstr>医改三大目标</vt:lpstr>
      <vt:lpstr>幻灯片 5</vt:lpstr>
      <vt:lpstr>幻灯片 6</vt:lpstr>
      <vt:lpstr>幻灯片 7</vt:lpstr>
      <vt:lpstr>现实情况</vt:lpstr>
      <vt:lpstr>机遇与挑战</vt:lpstr>
      <vt:lpstr>机遇与挑战</vt:lpstr>
      <vt:lpstr>机遇与挑战</vt:lpstr>
      <vt:lpstr>总  结</vt:lpstr>
      <vt:lpstr>谢  谢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王琳</dc:creator>
  <cp:lastModifiedBy>mz</cp:lastModifiedBy>
  <cp:revision>80</cp:revision>
  <dcterms:created xsi:type="dcterms:W3CDTF">2012-06-16T05:36:44Z</dcterms:created>
  <dcterms:modified xsi:type="dcterms:W3CDTF">2016-12-05T09:08:17Z</dcterms:modified>
</cp:coreProperties>
</file>